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772400" cy="10058400"/>
  <p:notesSz cx="7772400" cy="10058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0" d="100"/>
          <a:sy n="120" d="100"/>
        </p:scale>
        <p:origin x="-450" y="23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2812" y="1361693"/>
            <a:ext cx="594677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6300" y="1981073"/>
            <a:ext cx="6019800" cy="5429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3117" y="9417134"/>
            <a:ext cx="2286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10" Type="http://schemas.openxmlformats.org/officeDocument/2006/relationships/image" Target="../media/image30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5%CE%BD%CE%AD%CF%81%CE%B3%CE%B5%CE%B9%CE%B1" TargetMode="External"/><Relationship Id="rId13" Type="http://schemas.openxmlformats.org/officeDocument/2006/relationships/hyperlink" Target="https://el.wikipedia.org/wiki/%CE%9C%CE%B5%CF%84%CE%B1%CF%86%CE%BF%CF%81%CE%AD%CF%82" TargetMode="External"/><Relationship Id="rId18" Type="http://schemas.openxmlformats.org/officeDocument/2006/relationships/hyperlink" Target="https://el.wikipedia.org/wiki/%CE%94%CE%B9%CE%B1%CF%83%CF%84%CE%B7%CE%BC%CE%B9%CE%BA%CE%AE_%CF%84%CE%B5%CF%87%CE%BD%CE%BF%CE%BB%CE%BF%CE%B3%CE%AF%CE%B1" TargetMode="External"/><Relationship Id="rId3" Type="http://schemas.openxmlformats.org/officeDocument/2006/relationships/hyperlink" Target="https://el.wikipedia.org/wiki/%CE%A4%CE%B5%CF%87%CE%BD%CE%BF%CE%BB%CE%BF%CE%B3%CE%AF%CE%B1" TargetMode="External"/><Relationship Id="rId7" Type="http://schemas.openxmlformats.org/officeDocument/2006/relationships/hyperlink" Target="http://texnologiagymnasiou64.blogspot.com/p/blog-page_23.html" TargetMode="External"/><Relationship Id="rId12" Type="http://schemas.openxmlformats.org/officeDocument/2006/relationships/hyperlink" Target="https://drive.google.com/file/d/1gV5lZiJS969YePmUZvUQ1SajKPLh90-y/view" TargetMode="External"/><Relationship Id="rId17" Type="http://schemas.openxmlformats.org/officeDocument/2006/relationships/hyperlink" Target="https://www.mytexnologia.gr/2019/12/blog-post_90.html" TargetMode="External"/><Relationship Id="rId2" Type="http://schemas.openxmlformats.org/officeDocument/2006/relationships/hyperlink" Target="https://el.wikipedia.org/wiki/%CE%91%CF%81%CF%87%CE%B1%CE%AF%CE%B1_%CE%B5%CE%BB%CE%BB%CE%B7%CE%BD%CE%B9%CE%BA%CE%AE_%CF%84%CE%B5%CF%87%CE%BD%CE%BF%CE%BB%CE%BF%CE%B3%CE%AF%CE%B1" TargetMode="External"/><Relationship Id="rId16" Type="http://schemas.openxmlformats.org/officeDocument/2006/relationships/hyperlink" Target="https://slideplayer.gr/slide/1979895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lntalis.wixsite.com/texnologia/--cg5d" TargetMode="External"/><Relationship Id="rId11" Type="http://schemas.openxmlformats.org/officeDocument/2006/relationships/hyperlink" Target="https://slideplayer.gr/slide/14398764/" TargetMode="External"/><Relationship Id="rId5" Type="http://schemas.openxmlformats.org/officeDocument/2006/relationships/hyperlink" Target="https://el.wikipedia.org/wiki/%CE%9C%CE%B7%CF%87%CE%B1%CE%BD%CE%AE" TargetMode="External"/><Relationship Id="rId15" Type="http://schemas.openxmlformats.org/officeDocument/2006/relationships/hyperlink" Target="http://texnologiagymnasiou64.blogspot.com/p/blog-page_24.html" TargetMode="External"/><Relationship Id="rId10" Type="http://schemas.openxmlformats.org/officeDocument/2006/relationships/hyperlink" Target="https://lntalis.wixsite.com/texnologia/--c15nx" TargetMode="External"/><Relationship Id="rId4" Type="http://schemas.openxmlformats.org/officeDocument/2006/relationships/hyperlink" Target="https://el.wikipedia.org/wiki/%CE%95%CF%81%CE%B3%CE%B1%CE%BB%CE%B5%CE%AF%CE%BF" TargetMode="External"/><Relationship Id="rId9" Type="http://schemas.openxmlformats.org/officeDocument/2006/relationships/hyperlink" Target="https://el.wikipedia.org/wiki/%CE%99%CF%83%CF%87%CF%8D%CF%82" TargetMode="External"/><Relationship Id="rId14" Type="http://schemas.openxmlformats.org/officeDocument/2006/relationships/hyperlink" Target="https://lntalis.wixsite.com/texnologia/--c17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83990" y="782573"/>
            <a:ext cx="29527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ΜΑΘΗΜΑ: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ΤΕΧΝΟΛΟΓΙΑ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Α’</a:t>
            </a:r>
            <a:r>
              <a:rPr sz="1200" spc="-5" dirty="0">
                <a:latin typeface="Times New Roman"/>
                <a:cs typeface="Times New Roman"/>
              </a:rPr>
              <a:t> ΓΥΜΝΑΣΙΟΥ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Το</a:t>
            </a:r>
            <a:r>
              <a:rPr spc="-10" dirty="0"/>
              <a:t> </a:t>
            </a:r>
            <a:r>
              <a:rPr dirty="0"/>
              <a:t>όνομα</a:t>
            </a:r>
            <a:r>
              <a:rPr spc="-20" dirty="0"/>
              <a:t> </a:t>
            </a:r>
            <a:r>
              <a:rPr dirty="0"/>
              <a:t>του</a:t>
            </a:r>
            <a:r>
              <a:rPr spc="-25" dirty="0"/>
              <a:t> </a:t>
            </a:r>
            <a:r>
              <a:rPr spc="-10" dirty="0"/>
              <a:t>τεχνολογικού</a:t>
            </a:r>
            <a:r>
              <a:rPr spc="-5" dirty="0"/>
              <a:t> επιτεύγματος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8517" y="7668006"/>
            <a:ext cx="31908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ΟΝΟΜΑΤΕΠΩΝΥΜΟ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ΜΑΘΗΤΗ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ΜΑΘΗΤΡΙΑΣ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48677" y="8371458"/>
          <a:ext cx="6144259" cy="355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6570"/>
                <a:gridCol w="3107689"/>
              </a:tblGrid>
              <a:tr h="177926">
                <a:tc>
                  <a:txBody>
                    <a:bodyPr/>
                    <a:lstStyle/>
                    <a:p>
                      <a:pPr marL="69215">
                        <a:lnSpc>
                          <a:spcPts val="13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ΓΥΜΝΑΣΙΟ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3175">
                      <a:solidFill>
                        <a:srgbClr val="A6A6A6"/>
                      </a:solidFill>
                      <a:prstDash val="solid"/>
                    </a:lnT>
                    <a:lnB w="3175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ΣΧΟΛΙΚΟ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ΕΤΟΣ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3175">
                      <a:solidFill>
                        <a:srgbClr val="A6A6A6"/>
                      </a:solidFill>
                      <a:prstDash val="solid"/>
                    </a:lnT>
                    <a:lnB w="3175">
                      <a:solidFill>
                        <a:srgbClr val="A6A6A6"/>
                      </a:solidFill>
                      <a:prstDash val="soli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69215">
                        <a:lnSpc>
                          <a:spcPts val="13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ΤΜΗΜΑ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3175">
                      <a:solidFill>
                        <a:srgbClr val="A6A6A6"/>
                      </a:solidFill>
                      <a:prstDash val="solid"/>
                    </a:lnT>
                    <a:lnB w="3175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3175">
                      <a:solidFill>
                        <a:srgbClr val="A6A6A6"/>
                      </a:solidFill>
                      <a:prstDash val="solid"/>
                    </a:lnT>
                    <a:lnB w="3175">
                      <a:solidFill>
                        <a:srgbClr val="A6A6A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876300" y="1981073"/>
            <a:ext cx="6010275" cy="542925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Φωτογραφία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του </a:t>
            </a:r>
            <a:r>
              <a:rPr sz="1800" spc="-5" dirty="0">
                <a:latin typeface="Times New Roman"/>
                <a:cs typeface="Times New Roman"/>
              </a:rPr>
              <a:t>τεχνολογικού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επιτεύγματος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9774" y="683514"/>
            <a:ext cx="5295900" cy="64770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80"/>
              </a:spcBef>
            </a:pP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Κεφάλαιο</a:t>
            </a:r>
            <a:r>
              <a:rPr sz="18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7</a:t>
            </a:r>
            <a:r>
              <a:rPr sz="1725" b="1" spc="-7" baseline="38647" dirty="0">
                <a:solidFill>
                  <a:srgbClr val="FF0000"/>
                </a:solidFill>
                <a:latin typeface="Times New Roman"/>
                <a:cs typeface="Times New Roman"/>
              </a:rPr>
              <a:t>ο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18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Φωτογραφίες</a:t>
            </a:r>
            <a:r>
              <a:rPr sz="1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κατασκευής</a:t>
            </a:r>
            <a:endParaRPr sz="18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200" b="1" spc="-5" dirty="0">
                <a:latin typeface="Times New Roman"/>
                <a:cs typeface="Times New Roman"/>
              </a:rPr>
              <a:t>Παραθέτετε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φωτογραφίες που</a:t>
            </a:r>
            <a:r>
              <a:rPr sz="1200" b="1" dirty="0">
                <a:latin typeface="Times New Roman"/>
                <a:cs typeface="Times New Roman"/>
              </a:rPr>
              <a:t> τραβήξατε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καθόλη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διάρκεια </a:t>
            </a:r>
            <a:r>
              <a:rPr sz="1200" b="1" dirty="0">
                <a:latin typeface="Times New Roman"/>
                <a:cs typeface="Times New Roman"/>
              </a:rPr>
              <a:t>της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κατασκευής.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0097" y="1498980"/>
          <a:ext cx="6212205" cy="73427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9355"/>
                <a:gridCol w="3752850"/>
              </a:tblGrid>
              <a:tr h="15246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49885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823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76200">
                      <a:solidFill>
                        <a:srgbClr val="F0F4F4"/>
                      </a:solidFill>
                      <a:prstDash val="solid"/>
                    </a:lnB>
                  </a:tcPr>
                </a:tc>
              </a:tr>
              <a:tr h="2051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76200">
                      <a:solidFill>
                        <a:srgbClr val="F0F4F4"/>
                      </a:solidFill>
                      <a:prstDash val="solid"/>
                    </a:lnB>
                  </a:tcPr>
                </a:tc>
              </a:tr>
              <a:tr h="38506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Τα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 στάδια κατασκευής της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μακέτας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160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63421" y="1574800"/>
            <a:ext cx="1835530" cy="13766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75405" y="1579880"/>
            <a:ext cx="1827529" cy="13677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80405" y="1579752"/>
            <a:ext cx="1025525" cy="136740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4564" y="3098800"/>
            <a:ext cx="1799970" cy="134937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2812414" y="3098800"/>
            <a:ext cx="3995420" cy="1351280"/>
            <a:chOff x="2812414" y="3098800"/>
            <a:chExt cx="3995420" cy="1351280"/>
          </a:xfrm>
        </p:grpSpPr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12414" y="3098800"/>
              <a:ext cx="1798319" cy="134683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48835" y="3288664"/>
              <a:ext cx="2158999" cy="1161414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50264" y="4597400"/>
            <a:ext cx="2303780" cy="172783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439159" y="4623053"/>
            <a:ext cx="3352799" cy="377190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50264" y="6477634"/>
            <a:ext cx="2303526" cy="1941195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517" y="782573"/>
            <a:ext cx="6092825" cy="3620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8639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8.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Βιβλιογραφία</a:t>
            </a:r>
            <a:r>
              <a:rPr sz="1800" b="1" dirty="0">
                <a:latin typeface="Times New Roman"/>
                <a:cs typeface="Times New Roman"/>
              </a:rPr>
              <a:t> – </a:t>
            </a:r>
            <a:r>
              <a:rPr sz="1800" b="1" spc="-5" dirty="0">
                <a:latin typeface="Times New Roman"/>
                <a:cs typeface="Times New Roman"/>
              </a:rPr>
              <a:t>Πηγές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96300"/>
              </a:lnSpc>
              <a:spcBef>
                <a:spcPts val="1185"/>
              </a:spcBef>
            </a:pPr>
            <a:r>
              <a:rPr sz="1100" b="1" spc="-5" dirty="0">
                <a:latin typeface="Times New Roman"/>
                <a:cs typeface="Times New Roman"/>
              </a:rPr>
              <a:t>Καταγράφεται</a:t>
            </a:r>
            <a:r>
              <a:rPr sz="1100" b="1" spc="18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ο</a:t>
            </a:r>
            <a:r>
              <a:rPr sz="1100" b="1" spc="20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πλήρης</a:t>
            </a:r>
            <a:r>
              <a:rPr sz="1100" b="1" spc="18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κατάλογος</a:t>
            </a:r>
            <a:r>
              <a:rPr sz="1100" b="1" spc="180" dirty="0">
                <a:latin typeface="Times New Roman"/>
                <a:cs typeface="Times New Roman"/>
              </a:rPr>
              <a:t> </a:t>
            </a:r>
            <a:r>
              <a:rPr sz="1100" b="1" spc="-15" dirty="0">
                <a:latin typeface="Times New Roman"/>
                <a:cs typeface="Times New Roman"/>
              </a:rPr>
              <a:t>των</a:t>
            </a:r>
            <a:r>
              <a:rPr sz="1100" b="1" spc="20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πηγών</a:t>
            </a:r>
            <a:r>
              <a:rPr sz="1100" b="1" spc="20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που</a:t>
            </a:r>
            <a:r>
              <a:rPr sz="1100" b="1" spc="20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χρησιμοποιήθηκαν.</a:t>
            </a:r>
            <a:r>
              <a:rPr sz="1100" b="1" spc="19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Για</a:t>
            </a:r>
            <a:r>
              <a:rPr sz="1100" b="1" spc="17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κάθε</a:t>
            </a:r>
            <a:r>
              <a:rPr sz="1100" b="1" spc="16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εγκυκλοπαίδεια, </a:t>
            </a:r>
            <a:r>
              <a:rPr sz="1100" b="1" spc="-26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βιβλίο,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άρθρο</a:t>
            </a:r>
            <a:r>
              <a:rPr sz="1100" b="1" spc="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σε</a:t>
            </a:r>
            <a:r>
              <a:rPr sz="1100" b="1" spc="-5" dirty="0">
                <a:latin typeface="Times New Roman"/>
                <a:cs typeface="Times New Roman"/>
              </a:rPr>
              <a:t> περιοδικό</a:t>
            </a:r>
            <a:r>
              <a:rPr sz="1100" b="1" spc="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ή </a:t>
            </a:r>
            <a:r>
              <a:rPr sz="1100" b="1" spc="-5" dirty="0">
                <a:latin typeface="Times New Roman"/>
                <a:cs typeface="Times New Roman"/>
              </a:rPr>
              <a:t>link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αναφέρονται</a:t>
            </a:r>
            <a:r>
              <a:rPr sz="1100" b="1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με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τη</a:t>
            </a:r>
            <a:r>
              <a:rPr sz="1100" b="1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σειρά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τα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παρακάτω</a:t>
            </a:r>
            <a:r>
              <a:rPr sz="1100" b="1" spc="-2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στοιχεία: </a:t>
            </a:r>
            <a:r>
              <a:rPr sz="1100" b="1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ΕΓΚΥΚΛΟΠΑΙΔΕΙΕΣ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20"/>
              </a:lnSpc>
            </a:pPr>
            <a:r>
              <a:rPr sz="1100" spc="-5" dirty="0">
                <a:latin typeface="Times New Roman"/>
                <a:cs typeface="Times New Roman"/>
              </a:rPr>
              <a:t>Όνομα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εγκυκλοπαίδειας,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Εκδόσεις,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έτος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έκδοσης,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Τόμος,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σελίδες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70"/>
              </a:lnSpc>
            </a:pPr>
            <a:r>
              <a:rPr sz="1100" b="1" spc="-5" dirty="0">
                <a:latin typeface="Times New Roman"/>
                <a:cs typeface="Times New Roman"/>
              </a:rPr>
              <a:t>ΠΕΡΙΟΔΙΚΑ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70"/>
              </a:lnSpc>
            </a:pPr>
            <a:r>
              <a:rPr sz="1100" spc="-5" dirty="0">
                <a:latin typeface="Times New Roman"/>
                <a:cs typeface="Times New Roman"/>
              </a:rPr>
              <a:t>Επώνυμο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και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όνομα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συγγραφέα,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Τίτλος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άρθρου,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Τίτλος περιοδικού,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αριθμός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τεύχους,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χρονολογία,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σελίδες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0"/>
              </a:lnSpc>
            </a:pPr>
            <a:r>
              <a:rPr sz="1100" b="1" spc="-5" dirty="0">
                <a:latin typeface="Times New Roman"/>
                <a:cs typeface="Times New Roman"/>
              </a:rPr>
              <a:t>ΒΙΒΛΙΑ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0"/>
              </a:lnSpc>
            </a:pPr>
            <a:r>
              <a:rPr sz="1100" spc="-5" dirty="0">
                <a:latin typeface="Times New Roman"/>
                <a:cs typeface="Times New Roman"/>
              </a:rPr>
              <a:t>Επώνυμο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και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όνομα,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Τίτλος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βιβλίου,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Εκδοτικός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οίκος,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χρονολογία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έκδοσης,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σελίδες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70"/>
              </a:lnSpc>
            </a:pPr>
            <a:r>
              <a:rPr sz="1100" b="1" spc="-5" dirty="0">
                <a:latin typeface="Times New Roman"/>
                <a:cs typeface="Times New Roman"/>
              </a:rPr>
              <a:t>ΠΡΟΦΟΡΙΚΗ</a:t>
            </a:r>
            <a:r>
              <a:rPr sz="1100" b="1" spc="-10" dirty="0">
                <a:latin typeface="Times New Roman"/>
                <a:cs typeface="Times New Roman"/>
              </a:rPr>
              <a:t> ΕΠΙΚΟΙΝΩΝΙΑ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70"/>
              </a:lnSpc>
            </a:pPr>
            <a:r>
              <a:rPr sz="1100" spc="-5" dirty="0">
                <a:latin typeface="Times New Roman"/>
                <a:cs typeface="Times New Roman"/>
              </a:rPr>
              <a:t>Ονοματεπώνυμο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ειδικού,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Ειδικότητα,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Επαγγελματική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θέση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0"/>
              </a:lnSpc>
            </a:pPr>
            <a:r>
              <a:rPr sz="1100" b="1" spc="-5" dirty="0">
                <a:latin typeface="Times New Roman"/>
                <a:cs typeface="Times New Roman"/>
              </a:rPr>
              <a:t>ΔΙΑΔΙΚΤΥΟ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80"/>
              </a:lnSpc>
            </a:pPr>
            <a:r>
              <a:rPr sz="1100" spc="-5" dirty="0">
                <a:latin typeface="Times New Roman"/>
                <a:cs typeface="Times New Roman"/>
              </a:rPr>
              <a:t>Γράφεται</a:t>
            </a:r>
            <a:r>
              <a:rPr sz="1100" dirty="0">
                <a:latin typeface="Times New Roman"/>
                <a:cs typeface="Times New Roman"/>
              </a:rPr>
              <a:t> η </a:t>
            </a:r>
            <a:r>
              <a:rPr sz="1100" spc="-5" dirty="0">
                <a:latin typeface="Times New Roman"/>
                <a:cs typeface="Times New Roman"/>
              </a:rPr>
              <a:t>ακριβής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διεύθυνση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της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ιστοσελίδας.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3175" algn="ctr">
              <a:lnSpc>
                <a:spcPts val="1870"/>
              </a:lnSpc>
              <a:spcBef>
                <a:spcPts val="5"/>
              </a:spcBef>
            </a:pPr>
            <a:r>
              <a:rPr sz="1600" b="1" spc="-5" dirty="0">
                <a:latin typeface="Times New Roman"/>
                <a:cs typeface="Times New Roman"/>
              </a:rPr>
              <a:t>ΠΡΟΣΟΧΗ</a:t>
            </a:r>
            <a:endParaRPr sz="1600">
              <a:latin typeface="Times New Roman"/>
              <a:cs typeface="Times New Roman"/>
            </a:endParaRPr>
          </a:p>
          <a:p>
            <a:pPr marL="3175" algn="ctr">
              <a:lnSpc>
                <a:spcPts val="1630"/>
              </a:lnSpc>
            </a:pPr>
            <a:r>
              <a:rPr sz="1400" dirty="0">
                <a:latin typeface="Times New Roman"/>
                <a:cs typeface="Times New Roman"/>
              </a:rPr>
              <a:t>Το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κεφάλαιο </a:t>
            </a:r>
            <a:r>
              <a:rPr sz="1400" dirty="0">
                <a:latin typeface="Times New Roman"/>
                <a:cs typeface="Times New Roman"/>
              </a:rPr>
              <a:t>αυτό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ενημερώνεται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καθ’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όλη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τη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διάρκεια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συγγραφής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της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εργασίας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600" b="1" dirty="0">
                <a:solidFill>
                  <a:srgbClr val="C00000"/>
                </a:solidFill>
                <a:latin typeface="Times New Roman"/>
                <a:cs typeface="Times New Roman"/>
              </a:rPr>
              <a:t>Η</a:t>
            </a: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Google</a:t>
            </a:r>
            <a:r>
              <a:rPr sz="1600" b="1" dirty="0">
                <a:solidFill>
                  <a:srgbClr val="C00000"/>
                </a:solidFill>
                <a:latin typeface="Times New Roman"/>
                <a:cs typeface="Times New Roman"/>
              </a:rPr>
              <a:t> δεν</a:t>
            </a: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είναι</a:t>
            </a:r>
            <a:r>
              <a:rPr sz="16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ιστοσελίδα</a:t>
            </a:r>
            <a:r>
              <a:rPr sz="1600" b="1" dirty="0">
                <a:solidFill>
                  <a:srgbClr val="C00000"/>
                </a:solidFill>
                <a:latin typeface="Times New Roman"/>
                <a:cs typeface="Times New Roman"/>
              </a:rPr>
              <a:t> ..........</a:t>
            </a: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είναι μηχανή</a:t>
            </a:r>
            <a:r>
              <a:rPr sz="16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αναζήτησης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517" y="5183123"/>
            <a:ext cx="6097905" cy="388239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715" algn="just">
              <a:lnSpc>
                <a:spcPct val="96000"/>
              </a:lnSpc>
              <a:spcBef>
                <a:spcPts val="165"/>
              </a:spcBef>
            </a:pPr>
            <a:r>
              <a:rPr sz="1400" spc="-5" dirty="0">
                <a:latin typeface="Times New Roman"/>
                <a:cs typeface="Times New Roman"/>
              </a:rPr>
              <a:t>Δεν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χρειάζεται</a:t>
            </a:r>
            <a:r>
              <a:rPr sz="1400" dirty="0">
                <a:latin typeface="Times New Roman"/>
                <a:cs typeface="Times New Roman"/>
              </a:rPr>
              <a:t> να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παραθέτετε</a:t>
            </a:r>
            <a:r>
              <a:rPr sz="1400" dirty="0">
                <a:latin typeface="Times New Roman"/>
                <a:cs typeface="Times New Roman"/>
              </a:rPr>
              <a:t> μεγάλο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όγκο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πληροφοριών.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Μία-δύο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σελίδες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κειμένου (εκτός από </a:t>
            </a:r>
            <a:r>
              <a:rPr sz="1400" dirty="0">
                <a:latin typeface="Times New Roman"/>
                <a:cs typeface="Times New Roman"/>
              </a:rPr>
              <a:t>τις </a:t>
            </a:r>
            <a:r>
              <a:rPr sz="1400" spc="-5" dirty="0">
                <a:latin typeface="Times New Roman"/>
                <a:cs typeface="Times New Roman"/>
              </a:rPr>
              <a:t>φωτογραφίες) </a:t>
            </a:r>
            <a:r>
              <a:rPr sz="1400" dirty="0">
                <a:latin typeface="Times New Roman"/>
                <a:cs typeface="Times New Roman"/>
              </a:rPr>
              <a:t>για κάθε </a:t>
            </a:r>
            <a:r>
              <a:rPr sz="1400" spc="-5" dirty="0">
                <a:latin typeface="Times New Roman"/>
                <a:cs typeface="Times New Roman"/>
              </a:rPr>
              <a:t>ένα από </a:t>
            </a:r>
            <a:r>
              <a:rPr sz="1400" dirty="0">
                <a:latin typeface="Times New Roman"/>
                <a:cs typeface="Times New Roman"/>
              </a:rPr>
              <a:t>τα </a:t>
            </a:r>
            <a:r>
              <a:rPr sz="1400" spc="-5" dirty="0">
                <a:latin typeface="Times New Roman"/>
                <a:cs typeface="Times New Roman"/>
              </a:rPr>
              <a:t>πρώτα </a:t>
            </a:r>
            <a:r>
              <a:rPr sz="1400" spc="-10" dirty="0">
                <a:latin typeface="Times New Roman"/>
                <a:cs typeface="Times New Roman"/>
              </a:rPr>
              <a:t>τέσσερα </a:t>
            </a:r>
            <a:r>
              <a:rPr sz="1400" spc="-5" dirty="0">
                <a:latin typeface="Times New Roman"/>
                <a:cs typeface="Times New Roman"/>
              </a:rPr>
              <a:t>κεφάλαια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είναι αρκετές. Είναι </a:t>
            </a:r>
            <a:r>
              <a:rPr sz="1400" spc="-10" dirty="0">
                <a:latin typeface="Times New Roman"/>
                <a:cs typeface="Times New Roman"/>
              </a:rPr>
              <a:t>πολύ </a:t>
            </a:r>
            <a:r>
              <a:rPr sz="1400" spc="-5" dirty="0">
                <a:latin typeface="Times New Roman"/>
                <a:cs typeface="Times New Roman"/>
              </a:rPr>
              <a:t>σημαντικό </a:t>
            </a:r>
            <a:r>
              <a:rPr sz="1400" dirty="0">
                <a:latin typeface="Times New Roman"/>
                <a:cs typeface="Times New Roman"/>
              </a:rPr>
              <a:t>να </a:t>
            </a:r>
            <a:r>
              <a:rPr sz="1400" spc="-5" dirty="0">
                <a:latin typeface="Times New Roman"/>
                <a:cs typeface="Times New Roman"/>
              </a:rPr>
              <a:t>επιλέγετε </a:t>
            </a:r>
            <a:r>
              <a:rPr sz="1400" dirty="0">
                <a:latin typeface="Times New Roman"/>
                <a:cs typeface="Times New Roman"/>
              </a:rPr>
              <a:t>τις </a:t>
            </a:r>
            <a:r>
              <a:rPr sz="1400" spc="-5" dirty="0">
                <a:latin typeface="Times New Roman"/>
                <a:cs typeface="Times New Roman"/>
              </a:rPr>
              <a:t>πληροφορίες </a:t>
            </a:r>
            <a:r>
              <a:rPr sz="1400" spc="-10" dirty="0">
                <a:latin typeface="Times New Roman"/>
                <a:cs typeface="Times New Roman"/>
              </a:rPr>
              <a:t>που </a:t>
            </a:r>
            <a:r>
              <a:rPr sz="1400" spc="-5" dirty="0">
                <a:latin typeface="Times New Roman"/>
                <a:cs typeface="Times New Roman"/>
              </a:rPr>
              <a:t>θεωρείτε </a:t>
            </a:r>
            <a:r>
              <a:rPr sz="1400" dirty="0">
                <a:latin typeface="Times New Roman"/>
                <a:cs typeface="Times New Roman"/>
              </a:rPr>
              <a:t> χρήσιμες για την </a:t>
            </a:r>
            <a:r>
              <a:rPr sz="1400" spc="-5" dirty="0">
                <a:latin typeface="Times New Roman"/>
                <a:cs typeface="Times New Roman"/>
              </a:rPr>
              <a:t>εργασία σας. Από </a:t>
            </a:r>
            <a:r>
              <a:rPr sz="1400" dirty="0">
                <a:latin typeface="Times New Roman"/>
                <a:cs typeface="Times New Roman"/>
              </a:rPr>
              <a:t>τις </a:t>
            </a:r>
            <a:r>
              <a:rPr sz="1400" spc="-5" dirty="0">
                <a:latin typeface="Times New Roman"/>
                <a:cs typeface="Times New Roman"/>
              </a:rPr>
              <a:t>δεκάδες πληροφορίες </a:t>
            </a:r>
            <a:r>
              <a:rPr sz="1400" spc="-10" dirty="0">
                <a:latin typeface="Times New Roman"/>
                <a:cs typeface="Times New Roman"/>
              </a:rPr>
              <a:t>που </a:t>
            </a:r>
            <a:r>
              <a:rPr sz="1400" spc="-5" dirty="0">
                <a:latin typeface="Times New Roman"/>
                <a:cs typeface="Times New Roman"/>
              </a:rPr>
              <a:t>μπορείτε </a:t>
            </a:r>
            <a:r>
              <a:rPr sz="1400" dirty="0">
                <a:latin typeface="Times New Roman"/>
                <a:cs typeface="Times New Roman"/>
              </a:rPr>
              <a:t>να </a:t>
            </a:r>
            <a:r>
              <a:rPr sz="1400" spc="-10" dirty="0">
                <a:latin typeface="Times New Roman"/>
                <a:cs typeface="Times New Roman"/>
              </a:rPr>
              <a:t>βρείτε,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πρέπει </a:t>
            </a:r>
            <a:r>
              <a:rPr sz="1400" dirty="0">
                <a:latin typeface="Times New Roman"/>
                <a:cs typeface="Times New Roman"/>
              </a:rPr>
              <a:t>να </a:t>
            </a:r>
            <a:r>
              <a:rPr sz="1400" spc="-5" dirty="0">
                <a:latin typeface="Times New Roman"/>
                <a:cs typeface="Times New Roman"/>
              </a:rPr>
              <a:t>επιλέγετε αυτές που </a:t>
            </a:r>
            <a:r>
              <a:rPr sz="1400" dirty="0">
                <a:latin typeface="Times New Roman"/>
                <a:cs typeface="Times New Roman"/>
              </a:rPr>
              <a:t>είναι </a:t>
            </a:r>
            <a:r>
              <a:rPr sz="1400" spc="-5" dirty="0">
                <a:latin typeface="Times New Roman"/>
                <a:cs typeface="Times New Roman"/>
              </a:rPr>
              <a:t>σχετικές </a:t>
            </a:r>
            <a:r>
              <a:rPr sz="1400" dirty="0">
                <a:latin typeface="Times New Roman"/>
                <a:cs typeface="Times New Roman"/>
              </a:rPr>
              <a:t>με την </a:t>
            </a:r>
            <a:r>
              <a:rPr sz="1400" spc="5" dirty="0">
                <a:latin typeface="Times New Roman"/>
                <a:cs typeface="Times New Roman"/>
              </a:rPr>
              <a:t>δική </a:t>
            </a:r>
            <a:r>
              <a:rPr sz="1400" spc="-5" dirty="0">
                <a:latin typeface="Times New Roman"/>
                <a:cs typeface="Times New Roman"/>
              </a:rPr>
              <a:t>σας εργασία και </a:t>
            </a:r>
            <a:r>
              <a:rPr sz="1400" spc="-10" dirty="0">
                <a:latin typeface="Times New Roman"/>
                <a:cs typeface="Times New Roman"/>
              </a:rPr>
              <a:t>μόνον </a:t>
            </a:r>
            <a:r>
              <a:rPr sz="1400" spc="-5" dirty="0">
                <a:latin typeface="Times New Roman"/>
                <a:cs typeface="Times New Roman"/>
              </a:rPr>
              <a:t> αυτές.</a:t>
            </a:r>
            <a:endParaRPr sz="1400">
              <a:latin typeface="Times New Roman"/>
              <a:cs typeface="Times New Roman"/>
            </a:endParaRPr>
          </a:p>
          <a:p>
            <a:pPr marL="169545" marR="162560" algn="ctr">
              <a:lnSpc>
                <a:spcPct val="117900"/>
              </a:lnSpc>
              <a:spcBef>
                <a:spcPts val="1260"/>
              </a:spcBef>
            </a:pPr>
            <a:r>
              <a:rPr sz="14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Το</a:t>
            </a:r>
            <a:r>
              <a:rPr sz="14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4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copy-paste</a:t>
            </a:r>
            <a:r>
              <a:rPr sz="1400" u="sng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4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δεκάδων σελίδων</a:t>
            </a:r>
            <a:r>
              <a:rPr sz="1400" u="sng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4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ΔΕΝ</a:t>
            </a:r>
            <a:r>
              <a:rPr sz="14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4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βοηθάει</a:t>
            </a:r>
            <a:r>
              <a:rPr sz="1400" u="sng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4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στην σύνταξη </a:t>
            </a:r>
            <a:r>
              <a:rPr sz="1400" spc="-455" dirty="0">
                <a:solidFill>
                  <a:srgbClr val="C00000"/>
                </a:solidFill>
                <a:latin typeface="Arial Black"/>
                <a:cs typeface="Arial Black"/>
              </a:rPr>
              <a:t> </a:t>
            </a:r>
            <a:r>
              <a:rPr sz="14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μιας</a:t>
            </a:r>
            <a:r>
              <a:rPr sz="1400" u="sng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4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καλής</a:t>
            </a:r>
            <a:r>
              <a:rPr sz="14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4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εργασίας.</a:t>
            </a:r>
            <a:endParaRPr sz="1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Arial Black"/>
              <a:cs typeface="Arial Black"/>
            </a:endParaRPr>
          </a:p>
          <a:p>
            <a:pPr marL="12700" marR="5080" algn="just">
              <a:lnSpc>
                <a:spcPct val="124700"/>
              </a:lnSpc>
            </a:pPr>
            <a:r>
              <a:rPr sz="1200" b="1" dirty="0">
                <a:latin typeface="Times New Roman"/>
                <a:cs typeface="Times New Roman"/>
              </a:rPr>
              <a:t>Η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εργασία</a:t>
            </a:r>
            <a:r>
              <a:rPr sz="1200" b="1" dirty="0">
                <a:latin typeface="Times New Roman"/>
                <a:cs typeface="Times New Roman"/>
              </a:rPr>
              <a:t> στο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σύνολο</a:t>
            </a:r>
            <a:r>
              <a:rPr sz="1200" b="1" dirty="0">
                <a:latin typeface="Times New Roman"/>
                <a:cs typeface="Times New Roman"/>
              </a:rPr>
              <a:t> της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πρέπει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να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έχει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ενιαία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δομή,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να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έχει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συνέχεια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νοήματος</a:t>
            </a:r>
            <a:r>
              <a:rPr sz="1200" b="1" dirty="0">
                <a:latin typeface="Times New Roman"/>
                <a:cs typeface="Times New Roman"/>
              </a:rPr>
              <a:t> από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κεφάλαιο</a:t>
            </a:r>
            <a:r>
              <a:rPr sz="1200" b="1" dirty="0">
                <a:latin typeface="Times New Roman"/>
                <a:cs typeface="Times New Roman"/>
              </a:rPr>
              <a:t> σε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κεφάλαιο,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να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έχει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ίδια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μορφοποίηση</a:t>
            </a:r>
            <a:r>
              <a:rPr sz="1200" b="1" dirty="0">
                <a:latin typeface="Times New Roman"/>
                <a:cs typeface="Times New Roman"/>
              </a:rPr>
              <a:t> στο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σύνολο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της,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δηλαδή</a:t>
            </a:r>
            <a:r>
              <a:rPr sz="1200" b="1" dirty="0">
                <a:latin typeface="Times New Roman"/>
                <a:cs typeface="Times New Roman"/>
              </a:rPr>
              <a:t> ίδια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γραμματοσειρά, </a:t>
            </a:r>
            <a:r>
              <a:rPr sz="1200" b="1" dirty="0">
                <a:latin typeface="Times New Roman"/>
                <a:cs typeface="Times New Roman"/>
              </a:rPr>
              <a:t>ίδιες </a:t>
            </a:r>
            <a:r>
              <a:rPr sz="1200" b="1" spc="-5" dirty="0">
                <a:latin typeface="Times New Roman"/>
                <a:cs typeface="Times New Roman"/>
              </a:rPr>
              <a:t>παραγράφους, </a:t>
            </a:r>
            <a:r>
              <a:rPr sz="1200" b="1" spc="5" dirty="0">
                <a:latin typeface="Times New Roman"/>
                <a:cs typeface="Times New Roman"/>
              </a:rPr>
              <a:t>ίδιες </a:t>
            </a:r>
            <a:r>
              <a:rPr sz="1200" b="1" spc="-5" dirty="0">
                <a:latin typeface="Times New Roman"/>
                <a:cs typeface="Times New Roman"/>
              </a:rPr>
              <a:t>αποστάσεις, </a:t>
            </a:r>
            <a:r>
              <a:rPr sz="1200" b="1" dirty="0">
                <a:latin typeface="Times New Roman"/>
                <a:cs typeface="Times New Roman"/>
              </a:rPr>
              <a:t>ίδια στοίχιση </a:t>
            </a:r>
            <a:r>
              <a:rPr sz="1200" b="1" spc="-5" dirty="0">
                <a:latin typeface="Times New Roman"/>
                <a:cs typeface="Times New Roman"/>
              </a:rPr>
              <a:t>κειμένου. </a:t>
            </a:r>
            <a:r>
              <a:rPr sz="1200" b="1" dirty="0">
                <a:latin typeface="Times New Roman"/>
                <a:cs typeface="Times New Roman"/>
              </a:rPr>
              <a:t>Το απλό </a:t>
            </a:r>
            <a:r>
              <a:rPr sz="1200" b="1" spc="-10" dirty="0">
                <a:latin typeface="Times New Roman"/>
                <a:cs typeface="Times New Roman"/>
              </a:rPr>
              <a:t>και 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βιαστικό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copy-paste</a:t>
            </a:r>
            <a:r>
              <a:rPr sz="1200" b="1" dirty="0">
                <a:latin typeface="Times New Roman"/>
                <a:cs typeface="Times New Roman"/>
              </a:rPr>
              <a:t> από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διαφορετικές</a:t>
            </a:r>
            <a:r>
              <a:rPr sz="1200" b="1" dirty="0">
                <a:latin typeface="Times New Roman"/>
                <a:cs typeface="Times New Roman"/>
              </a:rPr>
              <a:t> πηγές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πρέπει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να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ελέγχεται,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ώστε</a:t>
            </a:r>
            <a:r>
              <a:rPr sz="1200" b="1" dirty="0">
                <a:latin typeface="Times New Roman"/>
                <a:cs typeface="Times New Roman"/>
              </a:rPr>
              <a:t> στο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τέλος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να 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παρουσιάσετε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ένα </a:t>
            </a:r>
            <a:r>
              <a:rPr sz="1200" b="1" dirty="0">
                <a:latin typeface="Times New Roman"/>
                <a:cs typeface="Times New Roman"/>
              </a:rPr>
              <a:t>κείμενο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ομοιόμορφο,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με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συνέχεια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συνέπεια </a:t>
            </a:r>
            <a:r>
              <a:rPr sz="1200" b="1" dirty="0">
                <a:latin typeface="Times New Roman"/>
                <a:cs typeface="Times New Roman"/>
              </a:rPr>
              <a:t>νοηματική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και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οπτική.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Να</a:t>
            </a:r>
            <a:r>
              <a:rPr sz="16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6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σέβεστε </a:t>
            </a:r>
            <a:r>
              <a:rPr sz="16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τον</a:t>
            </a:r>
            <a:r>
              <a:rPr sz="16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6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αναγνώστη</a:t>
            </a:r>
            <a:r>
              <a:rPr sz="16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6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των </a:t>
            </a:r>
            <a:r>
              <a:rPr sz="16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εργασιών</a:t>
            </a:r>
            <a:r>
              <a:rPr sz="16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sz="16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σας!!!!!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0269" y="4994528"/>
            <a:ext cx="6020435" cy="0"/>
          </a:xfrm>
          <a:custGeom>
            <a:avLst/>
            <a:gdLst/>
            <a:ahLst/>
            <a:cxnLst/>
            <a:rect l="l" t="t" r="r" b="b"/>
            <a:pathLst>
              <a:path w="6020434">
                <a:moveTo>
                  <a:pt x="0" y="0"/>
                </a:moveTo>
                <a:lnTo>
                  <a:pt x="6020434" y="0"/>
                </a:lnTo>
              </a:path>
            </a:pathLst>
          </a:custGeom>
          <a:ln w="31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11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800417" y="782573"/>
            <a:ext cx="6174105" cy="80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Κεφάλαιο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1</a:t>
            </a:r>
            <a:r>
              <a:rPr sz="1725" b="1" spc="-7" baseline="38647" dirty="0">
                <a:latin typeface="Times New Roman"/>
                <a:cs typeface="Times New Roman"/>
              </a:rPr>
              <a:t>ο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Περιγραφή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Τεχνολογικής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Ενότητας</a:t>
            </a:r>
            <a:endParaRPr sz="1800">
              <a:latin typeface="Times New Roman"/>
              <a:cs typeface="Times New Roman"/>
            </a:endParaRPr>
          </a:p>
          <a:p>
            <a:pPr marL="50800" marR="43180" algn="just">
              <a:lnSpc>
                <a:spcPct val="95900"/>
              </a:lnSpc>
              <a:spcBef>
                <a:spcPts val="1780"/>
              </a:spcBef>
            </a:pPr>
            <a:r>
              <a:rPr sz="1200" b="1" spc="-5" dirty="0">
                <a:latin typeface="Times New Roman"/>
                <a:cs typeface="Times New Roman"/>
              </a:rPr>
              <a:t>Πληροφορίες</a:t>
            </a:r>
            <a:r>
              <a:rPr sz="1200" b="1" dirty="0">
                <a:latin typeface="Times New Roman"/>
                <a:cs typeface="Times New Roman"/>
              </a:rPr>
              <a:t> για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Τεχνολογική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Ενότητα</a:t>
            </a:r>
            <a:r>
              <a:rPr sz="1200" b="1" dirty="0">
                <a:latin typeface="Times New Roman"/>
                <a:cs typeface="Times New Roman"/>
              </a:rPr>
              <a:t> στην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οποία</a:t>
            </a:r>
            <a:r>
              <a:rPr sz="1200" b="1" dirty="0">
                <a:latin typeface="Times New Roman"/>
                <a:cs typeface="Times New Roman"/>
              </a:rPr>
              <a:t> ανήκει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έργο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που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επιλέξατε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μπορείτε </a:t>
            </a:r>
            <a:r>
              <a:rPr sz="1200" b="1" dirty="0">
                <a:latin typeface="Times New Roman"/>
                <a:cs typeface="Times New Roman"/>
              </a:rPr>
              <a:t>να </a:t>
            </a:r>
            <a:r>
              <a:rPr sz="1200" b="1" spc="-5" dirty="0">
                <a:latin typeface="Times New Roman"/>
                <a:cs typeface="Times New Roman"/>
              </a:rPr>
              <a:t>αντλείσετε από </a:t>
            </a:r>
            <a:r>
              <a:rPr sz="1200" b="1" dirty="0">
                <a:latin typeface="Times New Roman"/>
                <a:cs typeface="Times New Roman"/>
              </a:rPr>
              <a:t>το σχολικό </a:t>
            </a:r>
            <a:r>
              <a:rPr sz="1200" b="1" spc="-5" dirty="0">
                <a:latin typeface="Times New Roman"/>
                <a:cs typeface="Times New Roman"/>
              </a:rPr>
              <a:t>σας βιβλίο, από εγκυκλοπαίδειες </a:t>
            </a:r>
            <a:r>
              <a:rPr sz="1200" b="1" dirty="0">
                <a:latin typeface="Times New Roman"/>
                <a:cs typeface="Times New Roman"/>
              </a:rPr>
              <a:t>ή </a:t>
            </a:r>
            <a:r>
              <a:rPr sz="1200" b="1" spc="-5" dirty="0">
                <a:latin typeface="Times New Roman"/>
                <a:cs typeface="Times New Roman"/>
              </a:rPr>
              <a:t>από </a:t>
            </a:r>
            <a:r>
              <a:rPr sz="1200" b="1" dirty="0">
                <a:latin typeface="Times New Roman"/>
                <a:cs typeface="Times New Roman"/>
              </a:rPr>
              <a:t>το </a:t>
            </a:r>
            <a:r>
              <a:rPr sz="1200" b="1" spc="-5" dirty="0">
                <a:latin typeface="Times New Roman"/>
                <a:cs typeface="Times New Roman"/>
              </a:rPr>
              <a:t>διαδίκτυο.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Κάποιες ιστοσελίδες</a:t>
            </a:r>
            <a:r>
              <a:rPr sz="1200" b="1" dirty="0">
                <a:latin typeface="Times New Roman"/>
                <a:cs typeface="Times New Roman"/>
              </a:rPr>
              <a:t> είναι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οι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παρακάτω: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latin typeface="Times New Roman"/>
                <a:cs typeface="Times New Roman"/>
              </a:rPr>
              <a:t>ΑΡΧΑΙΑ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ΕΛΛΗΝΙΚΗ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ΤΕΧΝΟΛΟΓΙΑ</a:t>
            </a:r>
            <a:endParaRPr sz="1200">
              <a:latin typeface="Times New Roman"/>
              <a:cs typeface="Times New Roman"/>
            </a:endParaRPr>
          </a:p>
          <a:p>
            <a:pPr marL="50800" marR="64769" algn="just">
              <a:lnSpc>
                <a:spcPct val="100000"/>
              </a:lnSpc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2"/>
              </a:rPr>
              <a:t>https://el.wikipedia.org/wiki/%CE%91%CF%81%CF%87%CE%B1%CE%AF%CE%B1_%CE%B5%CE% </a:t>
            </a:r>
            <a:r>
              <a:rPr sz="100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2"/>
              </a:rPr>
              <a:t>BB%CE%BB%CE%B7%CE%BD%CE%B9%CE%BA%CE%AE_%CF%84%CE%B5%CF%87%CE%BD% </a:t>
            </a:r>
            <a:r>
              <a:rPr sz="1000" b="1" spc="-27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2"/>
              </a:rPr>
              <a:t>CE%BF%CE%BB%CE%BF%CE%B3%CE%AF%CE%B1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40"/>
              </a:spcBef>
            </a:pPr>
            <a:r>
              <a:rPr sz="1200" b="1" spc="-5" dirty="0">
                <a:latin typeface="Times New Roman"/>
                <a:cs typeface="Times New Roman"/>
              </a:rPr>
              <a:t>ΤΕΧΝΟΛΟΓΙΑ</a:t>
            </a:r>
            <a:endParaRPr sz="1200">
              <a:latin typeface="Times New Roman"/>
              <a:cs typeface="Times New Roman"/>
            </a:endParaRPr>
          </a:p>
          <a:p>
            <a:pPr marL="50800" marR="50800">
              <a:lnSpc>
                <a:spcPct val="100000"/>
              </a:lnSpc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3"/>
              </a:rPr>
              <a:t>https://el.wikipedia.org/wiki/%CE%A4%CE%B5%CF%87%CE%BD%CE%BF%CE%BB%CE%BF%CE% </a:t>
            </a:r>
            <a:r>
              <a:rPr sz="1000" b="1" spc="-2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3"/>
              </a:rPr>
              <a:t>B3%CE%AF%CE%B1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ts val="1440"/>
              </a:lnSpc>
              <a:spcBef>
                <a:spcPts val="540"/>
              </a:spcBef>
            </a:pPr>
            <a:r>
              <a:rPr sz="1200" b="1" spc="-5" dirty="0">
                <a:latin typeface="Times New Roman"/>
                <a:cs typeface="Times New Roman"/>
              </a:rPr>
              <a:t>ΕΡΓΑΛΕΙΑ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ΜΗΧΑΝΕΣ</a:t>
            </a:r>
            <a:endParaRPr sz="1200">
              <a:latin typeface="Times New Roman"/>
              <a:cs typeface="Times New Roman"/>
            </a:endParaRPr>
          </a:p>
          <a:p>
            <a:pPr marL="50800" marR="99060">
              <a:lnSpc>
                <a:spcPct val="100000"/>
              </a:lnSpc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4"/>
              </a:rPr>
              <a:t>https://el.wikipedia.org/wiki/%CE%95%CF%81%CE%B3%CE%B1%CE%BB%CE%B5%CE%AF%CE% </a:t>
            </a:r>
            <a:r>
              <a:rPr sz="1000" b="1" spc="-2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4"/>
              </a:rPr>
              <a:t>BF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600"/>
              </a:spcBef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5"/>
              </a:rPr>
              <a:t>https://el.wikipedia.org/wiki/%CE%9C%CE%B7%CF%87%CE%B1%CE%BD%CE%AE</a:t>
            </a:r>
            <a:endParaRPr sz="1000">
              <a:latin typeface="Arial"/>
              <a:cs typeface="Arial"/>
            </a:endParaRPr>
          </a:p>
          <a:p>
            <a:pPr marL="50800" marR="1647189">
              <a:lnSpc>
                <a:spcPct val="148300"/>
              </a:lnSpc>
              <a:spcBef>
                <a:spcPts val="25"/>
              </a:spcBef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6"/>
              </a:rPr>
              <a:t>https://lntalis.wixsite.com/texnologia/--cg5d </a:t>
            </a:r>
            <a:r>
              <a:rPr sz="100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7"/>
              </a:rPr>
              <a:t>http://texnologiagymnasiou64.blogspot.com/p/blog-page_23.html </a:t>
            </a:r>
            <a:r>
              <a:rPr sz="100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https://sites.google.com/site/etechnologiastiszoesmas/ergaleia-mechanes </a:t>
            </a:r>
            <a:r>
              <a:rPr sz="1000" b="1" spc="-2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ΕΝΕΡΓΕΙΑ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ΙΣΧΥΣ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8"/>
              </a:rPr>
              <a:t>https://el.wikipedia.org/wiki/%CE%95%CE%BD%CE%AD%CF%81%CE%B3%CE%B5%CE%B9%CE%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1000" b="1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8"/>
              </a:rPr>
              <a:t>B1</a:t>
            </a:r>
            <a:endParaRPr sz="1000">
              <a:latin typeface="Arial"/>
              <a:cs typeface="Arial"/>
            </a:endParaRPr>
          </a:p>
          <a:p>
            <a:pPr marL="50800" marR="1514475">
              <a:lnSpc>
                <a:spcPct val="148800"/>
              </a:lnSpc>
              <a:spcBef>
                <a:spcPts val="15"/>
              </a:spcBef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9"/>
              </a:rPr>
              <a:t>https://el.wikipedia.org/wiki/%CE%99%CF%83%CF%87%CF%8D%CF%82 </a:t>
            </a:r>
            <a:r>
              <a:rPr sz="100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0"/>
              </a:rPr>
              <a:t>https://lntalis.wixsite.com/texnologia/--c15nx </a:t>
            </a:r>
            <a:r>
              <a:rPr sz="100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1"/>
              </a:rPr>
              <a:t>https://slideplayer.gr/slide/14398764/ </a:t>
            </a:r>
            <a:r>
              <a:rPr sz="100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2"/>
              </a:rPr>
              <a:t>https://drive.google.com/file/d/1gV5lZiJS969YePmUZvUQ1SajKPLh90-y/view </a:t>
            </a:r>
            <a:r>
              <a:rPr sz="1000" b="1" spc="-2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ΜΕΤΑΦΟΡΕΣ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ΚΑΙ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ΕΠΙΚΟΙΝΩΝΙΕΣ</a:t>
            </a:r>
            <a:endParaRPr sz="1200">
              <a:latin typeface="Times New Roman"/>
              <a:cs typeface="Times New Roman"/>
            </a:endParaRPr>
          </a:p>
          <a:p>
            <a:pPr marL="50800" marR="67310">
              <a:lnSpc>
                <a:spcPct val="100000"/>
              </a:lnSpc>
              <a:spcBef>
                <a:spcPts val="5"/>
              </a:spcBef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3"/>
              </a:rPr>
              <a:t>https://el.wikipedia.org/wiki/%CE%9C%CE%B5%CF%84%CE%B1%CF%86%CE%BF%CF%81%CE%A </a:t>
            </a:r>
            <a:r>
              <a:rPr sz="1000" b="1" spc="-2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3"/>
              </a:rPr>
              <a:t>D%CF%82</a:t>
            </a:r>
            <a:endParaRPr sz="1000">
              <a:latin typeface="Arial"/>
              <a:cs typeface="Arial"/>
            </a:endParaRPr>
          </a:p>
          <a:p>
            <a:pPr marL="50800" marR="67310">
              <a:lnSpc>
                <a:spcPct val="100000"/>
              </a:lnSpc>
              <a:spcBef>
                <a:spcPts val="600"/>
              </a:spcBef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3"/>
              </a:rPr>
              <a:t>https://el.wikipedia.org/wiki/%CE%9C%CE%B5%CF%84%CE%B1%CF%86%CE%BF%CF%81%CE%A </a:t>
            </a:r>
            <a:r>
              <a:rPr sz="1000" b="1" spc="-2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3"/>
              </a:rPr>
              <a:t>D%CF%82</a:t>
            </a:r>
            <a:endParaRPr sz="1000">
              <a:latin typeface="Arial"/>
              <a:cs typeface="Arial"/>
            </a:endParaRPr>
          </a:p>
          <a:p>
            <a:pPr marL="50800" marR="2176145">
              <a:lnSpc>
                <a:spcPts val="1800"/>
              </a:lnSpc>
              <a:spcBef>
                <a:spcPts val="160"/>
              </a:spcBef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4"/>
              </a:rPr>
              <a:t>https://lntalis.wixsite.com/texnologia/--c17du </a:t>
            </a:r>
            <a:r>
              <a:rPr sz="100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5"/>
              </a:rPr>
              <a:t>http://texnologiagymnasiou64.blogspot.com/p/blog-page_24.html </a:t>
            </a:r>
            <a:r>
              <a:rPr sz="1000" b="1" spc="-2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6"/>
              </a:rPr>
              <a:t>https://slideplayer.gr/slide/1979895/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ts val="1440"/>
              </a:lnSpc>
              <a:spcBef>
                <a:spcPts val="380"/>
              </a:spcBef>
            </a:pPr>
            <a:r>
              <a:rPr sz="1200" b="1" spc="-5" dirty="0">
                <a:latin typeface="Times New Roman"/>
                <a:cs typeface="Times New Roman"/>
              </a:rPr>
              <a:t>ΓΕΩΡΓΙΚΗ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ΤΕΧΝΟΛΟΓΙΑ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7"/>
              </a:rPr>
              <a:t>https://www.mytexnologia.gr/2019/12/blog-post_90.html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ts val="1440"/>
              </a:lnSpc>
              <a:spcBef>
                <a:spcPts val="540"/>
              </a:spcBef>
            </a:pPr>
            <a:r>
              <a:rPr sz="1200" b="1" spc="-5" dirty="0">
                <a:latin typeface="Times New Roman"/>
                <a:cs typeface="Times New Roman"/>
              </a:rPr>
              <a:t>ΔΙΑΣΤΗΜΙΚΗ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ΤΕΧΝΟΛΟΓΙΑ</a:t>
            </a:r>
            <a:endParaRPr sz="1200">
              <a:latin typeface="Times New Roman"/>
              <a:cs typeface="Times New Roman"/>
            </a:endParaRPr>
          </a:p>
          <a:p>
            <a:pPr marL="50800" marR="88900">
              <a:lnSpc>
                <a:spcPct val="100000"/>
              </a:lnSpc>
            </a:pP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8"/>
              </a:rPr>
              <a:t>https://el.wikipedia.org/wiki/%CE%94%CE%B9%CE%B1%CF%83%CF%84%CE%B7%CE%BC%CE% </a:t>
            </a:r>
            <a:r>
              <a:rPr sz="100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8"/>
              </a:rPr>
              <a:t>B9%CE%BA%CE%AE_%CF%84%CE%B5%CF%87%CE%BD%CE%BF%CE%BB%CE%BF%CE%B3% </a:t>
            </a:r>
            <a:r>
              <a:rPr sz="1000" b="1" spc="-2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b="1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  <a:hlinkClick r:id="rId18"/>
              </a:rPr>
              <a:t>CE%AF%CE%B1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62317" y="782573"/>
            <a:ext cx="6250940" cy="4966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Κεφάλαιο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 2</a:t>
            </a:r>
            <a:r>
              <a:rPr sz="1575" b="1" baseline="39682" dirty="0">
                <a:solidFill>
                  <a:srgbClr val="FF0000"/>
                </a:solidFill>
                <a:latin typeface="Times New Roman"/>
                <a:cs typeface="Times New Roman"/>
              </a:rPr>
              <a:t>ο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16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Ιστορική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Εξέλιξη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του</a:t>
            </a:r>
            <a:r>
              <a:rPr sz="16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Τεχνολογικού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επιτεύγματος</a:t>
            </a:r>
            <a:endParaRPr sz="16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1700"/>
              </a:spcBef>
            </a:pPr>
            <a:r>
              <a:rPr sz="1400" b="1" dirty="0">
                <a:latin typeface="Times New Roman"/>
                <a:cs typeface="Times New Roman"/>
              </a:rPr>
              <a:t>A.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Η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ιστορική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και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χρονολογική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εξέλιξη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του τεχνολογικού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επιτεύγματος</a:t>
            </a:r>
            <a:endParaRPr sz="1400">
              <a:latin typeface="Times New Roman"/>
              <a:cs typeface="Times New Roman"/>
            </a:endParaRPr>
          </a:p>
          <a:p>
            <a:pPr marL="88900" marR="81280">
              <a:lnSpc>
                <a:spcPts val="1380"/>
              </a:lnSpc>
              <a:spcBef>
                <a:spcPts val="1100"/>
              </a:spcBef>
            </a:pPr>
            <a:r>
              <a:rPr sz="1200" b="1" spc="-5" dirty="0">
                <a:latin typeface="Times New Roman"/>
                <a:cs typeface="Times New Roman"/>
              </a:rPr>
              <a:t>Πληροφορίες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για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ιστορική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εξέλιξη</a:t>
            </a:r>
            <a:r>
              <a:rPr sz="1200" b="1" spc="7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του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έργου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που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επιλέξατε</a:t>
            </a:r>
            <a:r>
              <a:rPr sz="1200" b="1" spc="10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μπορείτε</a:t>
            </a:r>
            <a:r>
              <a:rPr sz="1200" b="1" spc="10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να</a:t>
            </a:r>
            <a:r>
              <a:rPr sz="1200" b="1" spc="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αντλείσετε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από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βιβλία, </a:t>
            </a: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εγκυκλοπαίδειες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ή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το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διαδίκτυο.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Συγκεκριμένα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αναζητήστε: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Πότε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εφευρέθηκε;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-6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ποιόν;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Γιατί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εφευρέθηκε;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Ποιές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ανάγκες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του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ανθρώπου προσπάθησε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να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καλύψει;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Πώς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εξελίχθηκε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μέσα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στον </a:t>
            </a:r>
            <a:r>
              <a:rPr sz="1200" b="1" spc="-10" dirty="0">
                <a:latin typeface="Times New Roman"/>
                <a:cs typeface="Times New Roman"/>
              </a:rPr>
              <a:t>χρόνο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μέχρι σήμερα;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spcBef>
                <a:spcPts val="45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10" dirty="0">
                <a:latin typeface="Times New Roman"/>
                <a:cs typeface="Times New Roman"/>
              </a:rPr>
              <a:t>Ποιοί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ήταν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ή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είναι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οι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σημαντικότεροι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άνθρωποι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που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έπαιξαν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ρόλο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εξέλιξη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του;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ts val="1400"/>
              </a:lnSpc>
              <a:spcBef>
                <a:spcPts val="20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Αποθηκεύστε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κάποιες φωτογραφίες </a:t>
            </a:r>
            <a:r>
              <a:rPr sz="1200" b="1" dirty="0">
                <a:latin typeface="Times New Roman"/>
                <a:cs typeface="Times New Roman"/>
              </a:rPr>
              <a:t>που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περιγράφουν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-5" dirty="0">
                <a:latin typeface="Times New Roman"/>
                <a:cs typeface="Times New Roman"/>
              </a:rPr>
              <a:t> στάδια </a:t>
            </a:r>
            <a:r>
              <a:rPr sz="1200" b="1" dirty="0">
                <a:latin typeface="Times New Roman"/>
                <a:cs typeface="Times New Roman"/>
              </a:rPr>
              <a:t>της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εξέλιξης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του</a:t>
            </a:r>
            <a:endParaRPr sz="1200">
              <a:latin typeface="Times New Roman"/>
              <a:cs typeface="Times New Roman"/>
            </a:endParaRPr>
          </a:p>
          <a:p>
            <a:pPr marL="88900" marR="80645">
              <a:lnSpc>
                <a:spcPts val="1380"/>
              </a:lnSpc>
              <a:spcBef>
                <a:spcPts val="55"/>
              </a:spcBef>
            </a:pPr>
            <a:r>
              <a:rPr sz="1200" b="1" dirty="0">
                <a:latin typeface="Times New Roman"/>
                <a:cs typeface="Times New Roman"/>
              </a:rPr>
              <a:t>Τις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πληροφορίες</a:t>
            </a:r>
            <a:r>
              <a:rPr sz="1200" b="1" spc="10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αυτές</a:t>
            </a:r>
            <a:r>
              <a:rPr sz="1200" b="1" spc="10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μπορείτε</a:t>
            </a:r>
            <a:r>
              <a:rPr sz="1200" b="1" spc="1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να</a:t>
            </a:r>
            <a:r>
              <a:rPr sz="1200" b="1" spc="9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τις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βρείτε</a:t>
            </a:r>
            <a:r>
              <a:rPr sz="1200" b="1" spc="9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στο</a:t>
            </a:r>
            <a:r>
              <a:rPr sz="1200" b="1" spc="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διαδίκτυο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γράφοντας</a:t>
            </a:r>
            <a:r>
              <a:rPr sz="1200" b="1" spc="1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1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μηχανή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αναζήτησης</a:t>
            </a:r>
            <a:r>
              <a:rPr sz="1200" b="1" spc="27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(google)</a:t>
            </a:r>
            <a:r>
              <a:rPr sz="1200" b="1" spc="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«ιστορία</a:t>
            </a:r>
            <a:r>
              <a:rPr sz="1200" b="1" spc="27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του</a:t>
            </a:r>
            <a:r>
              <a:rPr sz="1200" b="1" spc="-5" dirty="0">
                <a:latin typeface="Times New Roman"/>
                <a:cs typeface="Times New Roman"/>
              </a:rPr>
              <a:t> έργου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που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επιλέξατε»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ή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«ιστορική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εξέλιξη</a:t>
            </a:r>
            <a:r>
              <a:rPr sz="1200" b="1" spc="28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του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...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»</a:t>
            </a:r>
            <a:r>
              <a:rPr sz="1200" b="1" spc="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ή</a:t>
            </a:r>
            <a:endParaRPr sz="1200">
              <a:latin typeface="Times New Roman"/>
              <a:cs typeface="Times New Roman"/>
            </a:endParaRPr>
          </a:p>
          <a:p>
            <a:pPr marL="88900">
              <a:lnSpc>
                <a:spcPts val="1345"/>
              </a:lnSpc>
            </a:pPr>
            <a:r>
              <a:rPr sz="1200" b="1" spc="-5" dirty="0">
                <a:latin typeface="Times New Roman"/>
                <a:cs typeface="Times New Roman"/>
              </a:rPr>
              <a:t>«ιστορική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αναδρομή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του </a:t>
            </a:r>
            <a:r>
              <a:rPr sz="1200" b="1" dirty="0">
                <a:latin typeface="Times New Roman"/>
                <a:cs typeface="Times New Roman"/>
              </a:rPr>
              <a:t>...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»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ή </a:t>
            </a:r>
            <a:r>
              <a:rPr sz="1200" b="1" spc="-5" dirty="0">
                <a:latin typeface="Times New Roman"/>
                <a:cs typeface="Times New Roman"/>
              </a:rPr>
              <a:t>«πότε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εφευρέθηκε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... ».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B.</a:t>
            </a:r>
            <a:r>
              <a:rPr sz="1400" b="1" spc="13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Εξέλιξη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του τεχνολογικού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επιτεύγματος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στην </a:t>
            </a:r>
            <a:r>
              <a:rPr sz="1400" b="1" spc="-10" dirty="0">
                <a:latin typeface="Times New Roman"/>
                <a:cs typeface="Times New Roman"/>
              </a:rPr>
              <a:t>Ελλάδα</a:t>
            </a:r>
            <a:endParaRPr sz="1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019"/>
              </a:spcBef>
            </a:pPr>
            <a:r>
              <a:rPr sz="1200" b="1" spc="-5" dirty="0">
                <a:latin typeface="Times New Roman"/>
                <a:cs typeface="Times New Roman"/>
              </a:rPr>
              <a:t>Πληροφορίες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για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ιστορία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του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τεχνολογικού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επιτεύγματος </a:t>
            </a: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χώρα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μας: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Πότε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ήρθε</a:t>
            </a:r>
            <a:r>
              <a:rPr sz="1200" b="1" dirty="0">
                <a:latin typeface="Times New Roman"/>
                <a:cs typeface="Times New Roman"/>
              </a:rPr>
              <a:t> για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πρώτη φορά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Ελλάδα;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10" dirty="0">
                <a:latin typeface="Times New Roman"/>
                <a:cs typeface="Times New Roman"/>
              </a:rPr>
              <a:t>Ποιοί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άνθρωποι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έπαιξαν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σημαντικό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ρόλο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για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να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έρθει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στην </a:t>
            </a:r>
            <a:r>
              <a:rPr sz="1200" b="1" spc="-5" dirty="0">
                <a:latin typeface="Times New Roman"/>
                <a:cs typeface="Times New Roman"/>
              </a:rPr>
              <a:t>χώρα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μας;</a:t>
            </a:r>
            <a:endParaRPr sz="1200">
              <a:latin typeface="Times New Roman"/>
              <a:cs typeface="Times New Roman"/>
            </a:endParaRPr>
          </a:p>
          <a:p>
            <a:pPr marL="545465" indent="-228600">
              <a:lnSpc>
                <a:spcPts val="1400"/>
              </a:lnSpc>
              <a:spcBef>
                <a:spcPts val="40"/>
              </a:spcBef>
              <a:buFont typeface="Symbol"/>
              <a:buChar char=""/>
              <a:tabLst>
                <a:tab pos="545465" algn="l"/>
                <a:tab pos="5461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Πώς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εξελίχθηκε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τότε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μέχρι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σήμερα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-5" dirty="0">
                <a:latin typeface="Times New Roman"/>
                <a:cs typeface="Times New Roman"/>
              </a:rPr>
              <a:t> χώρα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μας;</a:t>
            </a:r>
            <a:endParaRPr sz="1200">
              <a:latin typeface="Times New Roman"/>
              <a:cs typeface="Times New Roman"/>
            </a:endParaRPr>
          </a:p>
          <a:p>
            <a:pPr marL="88900" marR="83820" algn="just">
              <a:lnSpc>
                <a:spcPct val="95900"/>
              </a:lnSpc>
              <a:spcBef>
                <a:spcPts val="20"/>
              </a:spcBef>
            </a:pPr>
            <a:r>
              <a:rPr sz="1200" b="1" dirty="0">
                <a:latin typeface="Times New Roman"/>
                <a:cs typeface="Times New Roman"/>
              </a:rPr>
              <a:t>Τις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πληροφορίες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αυτές</a:t>
            </a:r>
            <a:r>
              <a:rPr sz="1200" b="1" dirty="0">
                <a:latin typeface="Times New Roman"/>
                <a:cs typeface="Times New Roman"/>
              </a:rPr>
              <a:t> μπορείτε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να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τις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βρείτε</a:t>
            </a:r>
            <a:r>
              <a:rPr sz="1200" b="1" dirty="0">
                <a:latin typeface="Times New Roman"/>
                <a:cs typeface="Times New Roman"/>
              </a:rPr>
              <a:t> στο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διαδίκτυο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γράφοντας</a:t>
            </a:r>
            <a:r>
              <a:rPr sz="1200" b="1" dirty="0">
                <a:latin typeface="Times New Roman"/>
                <a:cs typeface="Times New Roman"/>
              </a:rPr>
              <a:t> στην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μηχανή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αναζήτησης </a:t>
            </a:r>
            <a:r>
              <a:rPr sz="1200" b="1" dirty="0">
                <a:latin typeface="Times New Roman"/>
                <a:cs typeface="Times New Roman"/>
              </a:rPr>
              <a:t>(google) </a:t>
            </a:r>
            <a:r>
              <a:rPr sz="1200" b="1" spc="-5" dirty="0">
                <a:latin typeface="Times New Roman"/>
                <a:cs typeface="Times New Roman"/>
              </a:rPr>
              <a:t>«ιστορία </a:t>
            </a:r>
            <a:r>
              <a:rPr sz="1200" b="1" spc="-10" dirty="0">
                <a:latin typeface="Times New Roman"/>
                <a:cs typeface="Times New Roman"/>
              </a:rPr>
              <a:t>του έργου </a:t>
            </a:r>
            <a:r>
              <a:rPr sz="1200" b="1" spc="-5" dirty="0">
                <a:latin typeface="Times New Roman"/>
                <a:cs typeface="Times New Roman"/>
              </a:rPr>
              <a:t>που </a:t>
            </a:r>
            <a:r>
              <a:rPr sz="1200" b="1" dirty="0">
                <a:latin typeface="Times New Roman"/>
                <a:cs typeface="Times New Roman"/>
              </a:rPr>
              <a:t>επιλέξατε</a:t>
            </a:r>
            <a:r>
              <a:rPr sz="1200" b="1" spc="30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στην </a:t>
            </a:r>
            <a:r>
              <a:rPr sz="1200" b="1" spc="-10" dirty="0">
                <a:latin typeface="Times New Roman"/>
                <a:cs typeface="Times New Roman"/>
              </a:rPr>
              <a:t>Ελλάδα»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ή </a:t>
            </a:r>
            <a:r>
              <a:rPr sz="1200" b="1" spc="-5" dirty="0">
                <a:latin typeface="Times New Roman"/>
                <a:cs typeface="Times New Roman"/>
              </a:rPr>
              <a:t>«ιστορική </a:t>
            </a:r>
            <a:r>
              <a:rPr sz="1200" b="1" dirty="0">
                <a:latin typeface="Times New Roman"/>
                <a:cs typeface="Times New Roman"/>
              </a:rPr>
              <a:t>εξέλιξη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του </a:t>
            </a:r>
            <a:r>
              <a:rPr sz="1200" b="1" dirty="0">
                <a:latin typeface="Times New Roman"/>
                <a:cs typeface="Times New Roman"/>
              </a:rPr>
              <a:t>... στην </a:t>
            </a:r>
            <a:r>
              <a:rPr sz="1200" b="1" spc="-5" dirty="0">
                <a:latin typeface="Times New Roman"/>
                <a:cs typeface="Times New Roman"/>
              </a:rPr>
              <a:t>Ελλάδα» </a:t>
            </a:r>
            <a:r>
              <a:rPr sz="1200" b="1" dirty="0">
                <a:latin typeface="Times New Roman"/>
                <a:cs typeface="Times New Roman"/>
              </a:rPr>
              <a:t>ή </a:t>
            </a:r>
            <a:r>
              <a:rPr sz="1200" b="1" spc="-5" dirty="0">
                <a:latin typeface="Times New Roman"/>
                <a:cs typeface="Times New Roman"/>
              </a:rPr>
              <a:t>«ιστορική αναδρομή </a:t>
            </a:r>
            <a:r>
              <a:rPr sz="1200" b="1" dirty="0">
                <a:latin typeface="Times New Roman"/>
                <a:cs typeface="Times New Roman"/>
              </a:rPr>
              <a:t>του ... στην </a:t>
            </a:r>
            <a:r>
              <a:rPr sz="1200" b="1" spc="-5" dirty="0">
                <a:latin typeface="Times New Roman"/>
                <a:cs typeface="Times New Roman"/>
              </a:rPr>
              <a:t>Ελλάδα» </a:t>
            </a:r>
            <a:r>
              <a:rPr sz="1200" b="1" dirty="0">
                <a:latin typeface="Times New Roman"/>
                <a:cs typeface="Times New Roman"/>
              </a:rPr>
              <a:t>ή «πότε ήρθε στην </a:t>
            </a:r>
            <a:r>
              <a:rPr sz="1200" b="1" spc="-5" dirty="0">
                <a:latin typeface="Times New Roman"/>
                <a:cs typeface="Times New Roman"/>
              </a:rPr>
              <a:t>Ελλάδα </a:t>
            </a:r>
            <a:r>
              <a:rPr sz="1200" b="1" dirty="0">
                <a:latin typeface="Times New Roman"/>
                <a:cs typeface="Times New Roman"/>
              </a:rPr>
              <a:t> το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... ».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49617" y="782573"/>
            <a:ext cx="6273165" cy="5007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0504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Κεφάλαιο</a:t>
            </a:r>
            <a:r>
              <a:rPr sz="18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1725" b="1" spc="-7" baseline="38647" dirty="0">
                <a:solidFill>
                  <a:srgbClr val="FF0000"/>
                </a:solidFill>
                <a:latin typeface="Times New Roman"/>
                <a:cs typeface="Times New Roman"/>
              </a:rPr>
              <a:t>ο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1800" b="1" spc="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Χρησιμότητα</a:t>
            </a:r>
            <a:r>
              <a:rPr sz="1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του</a:t>
            </a:r>
            <a:r>
              <a:rPr sz="1800" b="1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Τεχνολογικού</a:t>
            </a:r>
            <a:r>
              <a:rPr sz="1800" b="1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επιτεύγματος</a:t>
            </a:r>
            <a:endParaRPr sz="18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27025">
              <a:lnSpc>
                <a:spcPct val="100000"/>
              </a:lnSpc>
              <a:spcBef>
                <a:spcPts val="1760"/>
              </a:spcBef>
            </a:pPr>
            <a:r>
              <a:rPr sz="1400" b="1" dirty="0">
                <a:latin typeface="Times New Roman"/>
                <a:cs typeface="Times New Roman"/>
              </a:rPr>
              <a:t>A.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Επιδράσεις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του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τεχνολογικού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επιτεύγματος</a:t>
            </a:r>
            <a:endParaRPr sz="1400">
              <a:latin typeface="Times New Roman"/>
              <a:cs typeface="Times New Roman"/>
            </a:endParaRPr>
          </a:p>
          <a:p>
            <a:pPr marL="101600" marR="93980">
              <a:lnSpc>
                <a:spcPts val="1380"/>
              </a:lnSpc>
              <a:spcBef>
                <a:spcPts val="1100"/>
              </a:spcBef>
            </a:pPr>
            <a:r>
              <a:rPr sz="1200" b="1" dirty="0">
                <a:latin typeface="Times New Roman"/>
                <a:cs typeface="Times New Roman"/>
              </a:rPr>
              <a:t>Οι</a:t>
            </a:r>
            <a:r>
              <a:rPr sz="1200" b="1" spc="1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επιδράσεις</a:t>
            </a:r>
            <a:r>
              <a:rPr sz="1200" b="1" spc="1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του</a:t>
            </a:r>
            <a:r>
              <a:rPr sz="1200" b="1" spc="1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συγκεκριμένου</a:t>
            </a:r>
            <a:r>
              <a:rPr sz="1200" b="1" spc="1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τεχνολογικού</a:t>
            </a:r>
            <a:r>
              <a:rPr sz="1200" b="1" spc="1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επιτεύγματος</a:t>
            </a:r>
            <a:r>
              <a:rPr sz="1200" b="1" spc="1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σε</a:t>
            </a:r>
            <a:r>
              <a:rPr sz="1200" b="1" spc="1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διάφορους</a:t>
            </a:r>
            <a:r>
              <a:rPr sz="1200" b="1" spc="1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τομείς</a:t>
            </a:r>
            <a:r>
              <a:rPr sz="1200" b="1" spc="1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ανθρώπινης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δραστηριότητας.</a:t>
            </a:r>
            <a:r>
              <a:rPr sz="1200" b="1" dirty="0">
                <a:latin typeface="Times New Roman"/>
                <a:cs typeface="Times New Roman"/>
              </a:rPr>
              <a:t> Πώς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και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πόσο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επέδρασε,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άλλαξε,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διαμόρφωσε: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οικονομία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κοινωνία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spc="-10" dirty="0">
                <a:latin typeface="Times New Roman"/>
                <a:cs typeface="Times New Roman"/>
              </a:rPr>
              <a:t>τον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πολιτισμό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marL="327025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B.</a:t>
            </a:r>
            <a:r>
              <a:rPr sz="1400" b="1" spc="1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Θετικές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επιπτώσεις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του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τεχνολογικού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επιτεύγματος</a:t>
            </a:r>
            <a:endParaRPr sz="1400">
              <a:latin typeface="Times New Roman"/>
              <a:cs typeface="Times New Roman"/>
            </a:endParaRPr>
          </a:p>
          <a:p>
            <a:pPr marL="101600" marR="90805">
              <a:lnSpc>
                <a:spcPts val="1380"/>
              </a:lnSpc>
              <a:spcBef>
                <a:spcPts val="1120"/>
              </a:spcBef>
            </a:pPr>
            <a:r>
              <a:rPr sz="1200" b="1" dirty="0">
                <a:latin typeface="Times New Roman"/>
                <a:cs typeface="Times New Roman"/>
              </a:rPr>
              <a:t>Οι</a:t>
            </a:r>
            <a:r>
              <a:rPr sz="1200" b="1" spc="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θετικές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επιπτώσεις,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αποτελέσματα,</a:t>
            </a:r>
            <a:r>
              <a:rPr sz="1200" b="1" spc="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επακόλουθα</a:t>
            </a:r>
            <a:r>
              <a:rPr sz="1200" b="1" spc="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spc="60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οι</a:t>
            </a:r>
            <a:r>
              <a:rPr sz="1200" b="1" spc="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συνέπειες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χρήση</a:t>
            </a:r>
            <a:r>
              <a:rPr sz="1200" b="1" spc="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του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συγκεκριμένου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τεχνολογικού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επιτεύγματος: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οικονομία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κοινωνία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στον</a:t>
            </a:r>
            <a:r>
              <a:rPr sz="1200" b="1" spc="-6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πολιτισμό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spc="5" dirty="0">
                <a:latin typeface="Times New Roman"/>
                <a:cs typeface="Times New Roman"/>
              </a:rPr>
              <a:t>στ</a:t>
            </a:r>
            <a:r>
              <a:rPr sz="1200" b="1" dirty="0">
                <a:latin typeface="Times New Roman"/>
                <a:cs typeface="Times New Roman"/>
              </a:rPr>
              <a:t>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</a:t>
            </a:r>
            <a:r>
              <a:rPr sz="1200" b="1" spc="5" dirty="0">
                <a:latin typeface="Times New Roman"/>
                <a:cs typeface="Times New Roman"/>
              </a:rPr>
              <a:t>ε</a:t>
            </a:r>
            <a:r>
              <a:rPr sz="1200" b="1" spc="-5" dirty="0">
                <a:latin typeface="Times New Roman"/>
                <a:cs typeface="Times New Roman"/>
              </a:rPr>
              <a:t>ρ</a:t>
            </a:r>
            <a:r>
              <a:rPr sz="1200" b="1" dirty="0">
                <a:latin typeface="Times New Roman"/>
                <a:cs typeface="Times New Roman"/>
              </a:rPr>
              <a:t>ι</a:t>
            </a:r>
            <a:r>
              <a:rPr sz="1200" b="1" spc="5" dirty="0">
                <a:latin typeface="Times New Roman"/>
                <a:cs typeface="Times New Roman"/>
              </a:rPr>
              <a:t>β</a:t>
            </a:r>
            <a:r>
              <a:rPr sz="1200" b="1" spc="-10" dirty="0">
                <a:latin typeface="Times New Roman"/>
                <a:cs typeface="Times New Roman"/>
              </a:rPr>
              <a:t>άλ</a:t>
            </a:r>
            <a:r>
              <a:rPr sz="1200" b="1" spc="5" dirty="0">
                <a:latin typeface="Times New Roman"/>
                <a:cs typeface="Times New Roman"/>
              </a:rPr>
              <a:t>λ</a:t>
            </a:r>
            <a:r>
              <a:rPr sz="1200" b="1" spc="-25" dirty="0">
                <a:latin typeface="Times New Roman"/>
                <a:cs typeface="Times New Roman"/>
              </a:rPr>
              <a:t>ο</a:t>
            </a:r>
            <a:r>
              <a:rPr sz="1200" b="1" dirty="0">
                <a:latin typeface="Times New Roman"/>
                <a:cs typeface="Times New Roman"/>
              </a:rPr>
              <a:t>ν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Γ.</a:t>
            </a:r>
            <a:r>
              <a:rPr sz="1400" b="1" spc="-5" dirty="0">
                <a:latin typeface="Times New Roman"/>
                <a:cs typeface="Times New Roman"/>
              </a:rPr>
              <a:t> Αρνητικές </a:t>
            </a:r>
            <a:r>
              <a:rPr sz="1400" b="1" spc="-10" dirty="0">
                <a:latin typeface="Times New Roman"/>
                <a:cs typeface="Times New Roman"/>
              </a:rPr>
              <a:t>επιπτώσεις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του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τεχνολογικού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επιτεύγματος</a:t>
            </a:r>
            <a:endParaRPr sz="1400">
              <a:latin typeface="Times New Roman"/>
              <a:cs typeface="Times New Roman"/>
            </a:endParaRPr>
          </a:p>
          <a:p>
            <a:pPr marL="101600" marR="88900">
              <a:lnSpc>
                <a:spcPts val="1380"/>
              </a:lnSpc>
              <a:spcBef>
                <a:spcPts val="1120"/>
              </a:spcBef>
            </a:pPr>
            <a:r>
              <a:rPr sz="1200" b="1" dirty="0">
                <a:latin typeface="Times New Roman"/>
                <a:cs typeface="Times New Roman"/>
              </a:rPr>
              <a:t>Οι</a:t>
            </a:r>
            <a:r>
              <a:rPr sz="1200" b="1" spc="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αρνητικές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επιπτώσεις,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7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αποτελέσματα,</a:t>
            </a:r>
            <a:r>
              <a:rPr sz="1200" b="1" spc="9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8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επακόλουθα</a:t>
            </a:r>
            <a:r>
              <a:rPr sz="1200" b="1" spc="9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spc="130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οι</a:t>
            </a:r>
            <a:r>
              <a:rPr sz="1200" b="1" spc="9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συνέπειες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χρήση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του συγκεκριμένου τεχνολογικού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επιτεύγματος: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οικονομία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κοινωνία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στον</a:t>
            </a:r>
            <a:r>
              <a:rPr sz="1200" b="1" spc="-6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πολιτισμό</a:t>
            </a:r>
            <a:endParaRPr sz="1200">
              <a:latin typeface="Times New Roman"/>
              <a:cs typeface="Times New Roman"/>
            </a:endParaRPr>
          </a:p>
          <a:p>
            <a:pPr marL="5581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58165" algn="l"/>
                <a:tab pos="558800" algn="l"/>
              </a:tabLst>
            </a:pPr>
            <a:r>
              <a:rPr sz="1200" b="1" spc="5" dirty="0">
                <a:latin typeface="Times New Roman"/>
                <a:cs typeface="Times New Roman"/>
              </a:rPr>
              <a:t>στ</a:t>
            </a:r>
            <a:r>
              <a:rPr sz="1200" b="1" dirty="0">
                <a:latin typeface="Times New Roman"/>
                <a:cs typeface="Times New Roman"/>
              </a:rPr>
              <a:t>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</a:t>
            </a:r>
            <a:r>
              <a:rPr sz="1200" b="1" spc="5" dirty="0">
                <a:latin typeface="Times New Roman"/>
                <a:cs typeface="Times New Roman"/>
              </a:rPr>
              <a:t>ε</a:t>
            </a:r>
            <a:r>
              <a:rPr sz="1200" b="1" spc="-5" dirty="0">
                <a:latin typeface="Times New Roman"/>
                <a:cs typeface="Times New Roman"/>
              </a:rPr>
              <a:t>ρ</a:t>
            </a:r>
            <a:r>
              <a:rPr sz="1200" b="1" dirty="0">
                <a:latin typeface="Times New Roman"/>
                <a:cs typeface="Times New Roman"/>
              </a:rPr>
              <a:t>ι</a:t>
            </a:r>
            <a:r>
              <a:rPr sz="1200" b="1" spc="5" dirty="0">
                <a:latin typeface="Times New Roman"/>
                <a:cs typeface="Times New Roman"/>
              </a:rPr>
              <a:t>β</a:t>
            </a:r>
            <a:r>
              <a:rPr sz="1200" b="1" spc="-10" dirty="0">
                <a:latin typeface="Times New Roman"/>
                <a:cs typeface="Times New Roman"/>
              </a:rPr>
              <a:t>άλ</a:t>
            </a:r>
            <a:r>
              <a:rPr sz="1200" b="1" spc="5" dirty="0">
                <a:latin typeface="Times New Roman"/>
                <a:cs typeface="Times New Roman"/>
              </a:rPr>
              <a:t>λ</a:t>
            </a:r>
            <a:r>
              <a:rPr sz="1200" b="1" spc="-25" dirty="0">
                <a:latin typeface="Times New Roman"/>
                <a:cs typeface="Times New Roman"/>
              </a:rPr>
              <a:t>ο</a:t>
            </a:r>
            <a:r>
              <a:rPr sz="1200" b="1" dirty="0">
                <a:latin typeface="Times New Roman"/>
                <a:cs typeface="Times New Roman"/>
              </a:rPr>
              <a:t>ν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717" y="782573"/>
            <a:ext cx="6200775" cy="4093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5940" algn="just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Κεφάλαιο</a:t>
            </a:r>
            <a:r>
              <a:rPr sz="1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1725" b="1" spc="-7" baseline="38647" dirty="0">
                <a:solidFill>
                  <a:srgbClr val="FF0000"/>
                </a:solidFill>
                <a:latin typeface="Times New Roman"/>
                <a:cs typeface="Times New Roman"/>
              </a:rPr>
              <a:t>ο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18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Θεωρίες</a:t>
            </a:r>
            <a:r>
              <a:rPr sz="1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και</a:t>
            </a:r>
            <a:r>
              <a:rPr sz="1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κατασκευαστικά</a:t>
            </a:r>
            <a:r>
              <a:rPr sz="1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στοιχεία</a:t>
            </a:r>
            <a:endParaRPr sz="18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63500" marR="55880" algn="just">
              <a:lnSpc>
                <a:spcPct val="95900"/>
              </a:lnSpc>
              <a:spcBef>
                <a:spcPts val="1820"/>
              </a:spcBef>
            </a:pPr>
            <a:r>
              <a:rPr sz="1200" b="1" spc="-5" dirty="0">
                <a:latin typeface="Times New Roman"/>
                <a:cs typeface="Times New Roman"/>
              </a:rPr>
              <a:t>Αναζητήστε τις γνώσεις </a:t>
            </a:r>
            <a:r>
              <a:rPr sz="1200" b="1" spc="-10" dirty="0">
                <a:latin typeface="Times New Roman"/>
                <a:cs typeface="Times New Roman"/>
              </a:rPr>
              <a:t>και </a:t>
            </a:r>
            <a:r>
              <a:rPr sz="1200" b="1" dirty="0">
                <a:latin typeface="Times New Roman"/>
                <a:cs typeface="Times New Roman"/>
              </a:rPr>
              <a:t>τις </a:t>
            </a:r>
            <a:r>
              <a:rPr sz="1200" b="1" spc="-5" dirty="0">
                <a:latin typeface="Times New Roman"/>
                <a:cs typeface="Times New Roman"/>
              </a:rPr>
              <a:t>αρχές από </a:t>
            </a:r>
            <a:r>
              <a:rPr sz="1200" b="1" dirty="0">
                <a:latin typeface="Times New Roman"/>
                <a:cs typeface="Times New Roman"/>
              </a:rPr>
              <a:t>τον </a:t>
            </a:r>
            <a:r>
              <a:rPr sz="1200" b="1" spc="-5" dirty="0">
                <a:latin typeface="Times New Roman"/>
                <a:cs typeface="Times New Roman"/>
              </a:rPr>
              <a:t>χώρο </a:t>
            </a:r>
            <a:r>
              <a:rPr sz="1200" b="1" dirty="0">
                <a:latin typeface="Times New Roman"/>
                <a:cs typeface="Times New Roman"/>
              </a:rPr>
              <a:t>των </a:t>
            </a:r>
            <a:r>
              <a:rPr sz="1200" b="1" spc="-5" dirty="0">
                <a:latin typeface="Times New Roman"/>
                <a:cs typeface="Times New Roman"/>
              </a:rPr>
              <a:t>μαθηματικών, </a:t>
            </a:r>
            <a:r>
              <a:rPr sz="1200" b="1" dirty="0">
                <a:latin typeface="Times New Roman"/>
                <a:cs typeface="Times New Roman"/>
              </a:rPr>
              <a:t>της </a:t>
            </a:r>
            <a:r>
              <a:rPr sz="1200" b="1" spc="-5" dirty="0">
                <a:latin typeface="Times New Roman"/>
                <a:cs typeface="Times New Roman"/>
              </a:rPr>
              <a:t>μηχανικής, </a:t>
            </a:r>
            <a:r>
              <a:rPr sz="1200" b="1" dirty="0">
                <a:latin typeface="Times New Roman"/>
                <a:cs typeface="Times New Roman"/>
              </a:rPr>
              <a:t>της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φυσικής,</a:t>
            </a:r>
            <a:r>
              <a:rPr sz="1200" b="1" dirty="0">
                <a:latin typeface="Times New Roman"/>
                <a:cs typeface="Times New Roman"/>
              </a:rPr>
              <a:t> της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χημείας,</a:t>
            </a:r>
            <a:r>
              <a:rPr sz="1200" b="1" dirty="0">
                <a:latin typeface="Times New Roman"/>
                <a:cs typeface="Times New Roman"/>
              </a:rPr>
              <a:t> της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βιολογίας</a:t>
            </a:r>
            <a:r>
              <a:rPr sz="1200" b="1" spc="-5" dirty="0">
                <a:latin typeface="Times New Roman"/>
                <a:cs typeface="Times New Roman"/>
              </a:rPr>
              <a:t> κ.λπ.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πάνω</a:t>
            </a:r>
            <a:r>
              <a:rPr sz="1200" b="1" dirty="0">
                <a:latin typeface="Times New Roman"/>
                <a:cs typeface="Times New Roman"/>
              </a:rPr>
              <a:t> στις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οποίες</a:t>
            </a:r>
            <a:r>
              <a:rPr sz="1200" b="1" dirty="0">
                <a:latin typeface="Times New Roman"/>
                <a:cs typeface="Times New Roman"/>
              </a:rPr>
              <a:t> βασίζεται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η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λειτουργία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του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τεχνολογικού επιτεύγματος που </a:t>
            </a:r>
            <a:r>
              <a:rPr sz="1200" b="1" dirty="0">
                <a:latin typeface="Times New Roman"/>
                <a:cs typeface="Times New Roman"/>
              </a:rPr>
              <a:t>επιλέξατε. </a:t>
            </a:r>
            <a:r>
              <a:rPr sz="1200" b="1" spc="-5" dirty="0">
                <a:latin typeface="Times New Roman"/>
                <a:cs typeface="Times New Roman"/>
              </a:rPr>
              <a:t>Πληροφορίες μπορείτε </a:t>
            </a:r>
            <a:r>
              <a:rPr sz="1200" b="1" dirty="0">
                <a:latin typeface="Times New Roman"/>
                <a:cs typeface="Times New Roman"/>
              </a:rPr>
              <a:t>να αντλείσετε </a:t>
            </a:r>
            <a:r>
              <a:rPr sz="1200" b="1" spc="-5" dirty="0">
                <a:latin typeface="Times New Roman"/>
                <a:cs typeface="Times New Roman"/>
              </a:rPr>
              <a:t>από </a:t>
            </a:r>
            <a:r>
              <a:rPr sz="1200" b="1" dirty="0">
                <a:latin typeface="Times New Roman"/>
                <a:cs typeface="Times New Roman"/>
              </a:rPr>
              <a:t>βιβλία,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εγκυκλοπαίδειες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ή </a:t>
            </a: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το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διαδίκτυο.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Συγκεκριμένα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αναζητήστε:</a:t>
            </a:r>
            <a:endParaRPr sz="1200">
              <a:latin typeface="Times New Roman"/>
              <a:cs typeface="Times New Roman"/>
            </a:endParaRPr>
          </a:p>
          <a:p>
            <a:pPr marL="520065" indent="-228600">
              <a:lnSpc>
                <a:spcPct val="100000"/>
              </a:lnSpc>
              <a:spcBef>
                <a:spcPts val="240"/>
              </a:spcBef>
              <a:buSzPct val="116666"/>
              <a:buFont typeface="Symbol"/>
              <a:buChar char=""/>
              <a:tabLst>
                <a:tab pos="520065" algn="l"/>
                <a:tab pos="5207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Αρχή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λειτουργίας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του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τεχνολογικού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επιτεύγματος</a:t>
            </a:r>
            <a:endParaRPr sz="1200">
              <a:latin typeface="Times New Roman"/>
              <a:cs typeface="Times New Roman"/>
            </a:endParaRPr>
          </a:p>
          <a:p>
            <a:pPr marL="520065" indent="-228600">
              <a:lnSpc>
                <a:spcPct val="100000"/>
              </a:lnSpc>
              <a:spcBef>
                <a:spcPts val="220"/>
              </a:spcBef>
              <a:buSzPct val="116666"/>
              <a:buFont typeface="Symbol"/>
              <a:buChar char=""/>
              <a:tabLst>
                <a:tab pos="520065" algn="l"/>
                <a:tab pos="5207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Πώς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λειτουργεί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τεχνολογικό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επιτεύγμα</a:t>
            </a:r>
            <a:endParaRPr sz="1200">
              <a:latin typeface="Times New Roman"/>
              <a:cs typeface="Times New Roman"/>
            </a:endParaRPr>
          </a:p>
          <a:p>
            <a:pPr marL="520065" indent="-228600">
              <a:lnSpc>
                <a:spcPct val="100000"/>
              </a:lnSpc>
              <a:spcBef>
                <a:spcPts val="220"/>
              </a:spcBef>
              <a:buSzPct val="116666"/>
              <a:buFont typeface="Symbol"/>
              <a:buChar char=""/>
              <a:tabLst>
                <a:tab pos="520065" algn="l"/>
                <a:tab pos="5207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Εξαρτήματα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του </a:t>
            </a:r>
            <a:r>
              <a:rPr sz="1200" b="1" spc="-5" dirty="0">
                <a:latin typeface="Times New Roman"/>
                <a:cs typeface="Times New Roman"/>
              </a:rPr>
              <a:t>τεχνολογικού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επιτεύγματος</a:t>
            </a:r>
            <a:endParaRPr sz="1200">
              <a:latin typeface="Times New Roman"/>
              <a:cs typeface="Times New Roman"/>
            </a:endParaRPr>
          </a:p>
          <a:p>
            <a:pPr marL="520065" indent="-228600">
              <a:lnSpc>
                <a:spcPct val="100000"/>
              </a:lnSpc>
              <a:spcBef>
                <a:spcPts val="240"/>
              </a:spcBef>
              <a:buSzPct val="116666"/>
              <a:buFont typeface="Symbol"/>
              <a:buChar char=""/>
              <a:tabLst>
                <a:tab pos="520065" algn="l"/>
                <a:tab pos="5207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ποιά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μέρη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αποτελείται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τεχνολογικό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επιτεύγμα</a:t>
            </a:r>
            <a:endParaRPr sz="1200">
              <a:latin typeface="Times New Roman"/>
              <a:cs typeface="Times New Roman"/>
            </a:endParaRPr>
          </a:p>
          <a:p>
            <a:pPr marL="520065" indent="-228600">
              <a:lnSpc>
                <a:spcPct val="100000"/>
              </a:lnSpc>
              <a:spcBef>
                <a:spcPts val="220"/>
              </a:spcBef>
              <a:buSzPct val="116666"/>
              <a:buFont typeface="Symbol"/>
              <a:buChar char=""/>
              <a:tabLst>
                <a:tab pos="520065" algn="l"/>
                <a:tab pos="5207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Ποιός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ο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ρόλος </a:t>
            </a:r>
            <a:r>
              <a:rPr sz="1200" b="1" dirty="0">
                <a:latin typeface="Times New Roman"/>
                <a:cs typeface="Times New Roman"/>
              </a:rPr>
              <a:t>του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κάθε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εξαρτήματος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λειτουργία</a:t>
            </a:r>
            <a:r>
              <a:rPr sz="1200" b="1" spc="-10" dirty="0">
                <a:latin typeface="Times New Roman"/>
                <a:cs typeface="Times New Roman"/>
              </a:rPr>
              <a:t> του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τεχνολογικού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επιτεύγματος</a:t>
            </a:r>
            <a:endParaRPr sz="1200">
              <a:latin typeface="Times New Roman"/>
              <a:cs typeface="Times New Roman"/>
            </a:endParaRPr>
          </a:p>
          <a:p>
            <a:pPr marL="63500" marR="61594" algn="just">
              <a:lnSpc>
                <a:spcPts val="1380"/>
              </a:lnSpc>
              <a:spcBef>
                <a:spcPts val="1400"/>
              </a:spcBef>
            </a:pPr>
            <a:r>
              <a:rPr sz="1200" b="1" spc="-5" dirty="0">
                <a:latin typeface="Times New Roman"/>
                <a:cs typeface="Times New Roman"/>
              </a:rPr>
              <a:t>Ακόμη αναζητήστε </a:t>
            </a:r>
            <a:r>
              <a:rPr sz="1200" b="1" dirty="0">
                <a:latin typeface="Times New Roman"/>
                <a:cs typeface="Times New Roman"/>
              </a:rPr>
              <a:t>σχέδια ή </a:t>
            </a:r>
            <a:r>
              <a:rPr sz="1200" b="1" spc="-5" dirty="0">
                <a:latin typeface="Times New Roman"/>
                <a:cs typeface="Times New Roman"/>
              </a:rPr>
              <a:t>φωτογραφίες </a:t>
            </a:r>
            <a:r>
              <a:rPr sz="1200" b="1" spc="-10" dirty="0">
                <a:latin typeface="Times New Roman"/>
                <a:cs typeface="Times New Roman"/>
              </a:rPr>
              <a:t>που </a:t>
            </a:r>
            <a:r>
              <a:rPr sz="1200" b="1" spc="-5" dirty="0">
                <a:latin typeface="Times New Roman"/>
                <a:cs typeface="Times New Roman"/>
              </a:rPr>
              <a:t>περιγράφουν </a:t>
            </a:r>
            <a:r>
              <a:rPr sz="1200" b="1" spc="-10" dirty="0">
                <a:latin typeface="Times New Roman"/>
                <a:cs typeface="Times New Roman"/>
              </a:rPr>
              <a:t>τον </a:t>
            </a:r>
            <a:r>
              <a:rPr sz="1200" b="1" spc="-5" dirty="0">
                <a:latin typeface="Times New Roman"/>
                <a:cs typeface="Times New Roman"/>
              </a:rPr>
              <a:t>τρόπο που κατασκευάζεται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δουλεύει.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Συγκεκριμένα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αναζητήστε:</a:t>
            </a:r>
            <a:endParaRPr sz="1200">
              <a:latin typeface="Times New Roman"/>
              <a:cs typeface="Times New Roman"/>
            </a:endParaRPr>
          </a:p>
          <a:p>
            <a:pPr marL="520065" indent="-228600">
              <a:lnSpc>
                <a:spcPct val="100000"/>
              </a:lnSpc>
              <a:spcBef>
                <a:spcPts val="200"/>
              </a:spcBef>
              <a:buSzPct val="116666"/>
              <a:buFont typeface="Symbol"/>
              <a:buChar char=""/>
              <a:tabLst>
                <a:tab pos="520065" algn="l"/>
                <a:tab pos="5207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Κατασκευαστικά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στοιχεία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του</a:t>
            </a:r>
            <a:r>
              <a:rPr sz="1200" b="1" spc="-5" dirty="0">
                <a:latin typeface="Times New Roman"/>
                <a:cs typeface="Times New Roman"/>
              </a:rPr>
              <a:t> τεχνολογικού επιτεύγματος</a:t>
            </a:r>
            <a:endParaRPr sz="1200">
              <a:latin typeface="Times New Roman"/>
              <a:cs typeface="Times New Roman"/>
            </a:endParaRPr>
          </a:p>
          <a:p>
            <a:pPr marL="514984" indent="-226695">
              <a:lnSpc>
                <a:spcPct val="100000"/>
              </a:lnSpc>
              <a:spcBef>
                <a:spcPts val="240"/>
              </a:spcBef>
              <a:buSzPct val="116666"/>
              <a:buFont typeface="Symbol"/>
              <a:buChar char=""/>
              <a:tabLst>
                <a:tab pos="514984" algn="l"/>
                <a:tab pos="51562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Κατασκευαστικά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σχέδια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του</a:t>
            </a:r>
            <a:r>
              <a:rPr sz="1200" b="1" spc="-5" dirty="0">
                <a:latin typeface="Times New Roman"/>
                <a:cs typeface="Times New Roman"/>
              </a:rPr>
              <a:t> τεχνολογικού επιτεύγματος</a:t>
            </a:r>
            <a:endParaRPr sz="1200">
              <a:latin typeface="Times New Roman"/>
              <a:cs typeface="Times New Roman"/>
            </a:endParaRPr>
          </a:p>
          <a:p>
            <a:pPr marL="63500" marR="57150" algn="just">
              <a:lnSpc>
                <a:spcPts val="1380"/>
              </a:lnSpc>
              <a:spcBef>
                <a:spcPts val="1200"/>
              </a:spcBef>
            </a:pP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Τα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σχέδια σε αυτό 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το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Κεφάλαιο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ΔΕΝ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ΕΙΝΑΙ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αυτά που 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θα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κάνετε 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για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την δική </a:t>
            </a:r>
            <a:r>
              <a:rPr sz="1200" spc="-10" dirty="0">
                <a:solidFill>
                  <a:srgbClr val="C00000"/>
                </a:solidFill>
                <a:latin typeface="Times New Roman"/>
                <a:cs typeface="Times New Roman"/>
              </a:rPr>
              <a:t>σας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κατασκευή. 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Είναι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σχέδια που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περιγράφουν το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πραγματικό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τεχνολογικό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επίτευγμα.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Δηλαδή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το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πραγματικό 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αυτοκίνητο,</a:t>
            </a:r>
            <a:r>
              <a:rPr sz="1200" spc="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ανεμόμυλο,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πηγάδι,</a:t>
            </a:r>
            <a:r>
              <a:rPr sz="1200" spc="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αεροπλάνο, πλοίο,</a:t>
            </a:r>
            <a:r>
              <a:rPr sz="1200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φάρο, καταπέλτη</a:t>
            </a:r>
            <a:r>
              <a:rPr sz="1200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C00000"/>
                </a:solidFill>
                <a:latin typeface="Times New Roman"/>
                <a:cs typeface="Times New Roman"/>
              </a:rPr>
              <a:t>ή</a:t>
            </a:r>
            <a:r>
              <a:rPr sz="1200" spc="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αερόστατο.</a:t>
            </a:r>
            <a:endParaRPr sz="1200">
              <a:latin typeface="Times New Roman"/>
              <a:cs typeface="Times New Roman"/>
            </a:endParaRPr>
          </a:p>
          <a:p>
            <a:pPr marL="520065" algn="just">
              <a:lnSpc>
                <a:spcPts val="1365"/>
              </a:lnSpc>
            </a:pP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Αυτά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τα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σχέδια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να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τα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αναζητήσετε</a:t>
            </a:r>
            <a:r>
              <a:rPr sz="1200" b="1" spc="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σε</a:t>
            </a:r>
            <a:r>
              <a:rPr sz="12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βιβλία,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εγκυκλοπαίδειες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ή</a:t>
            </a:r>
            <a:r>
              <a:rPr sz="1200" b="1" spc="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στο</a:t>
            </a:r>
            <a:r>
              <a:rPr sz="12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διαδίκτυο.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0097" y="5020310"/>
          <a:ext cx="6212840" cy="41770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/>
                <a:gridCol w="3107690"/>
              </a:tblGrid>
              <a:tr h="18395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Κατασκευαστικά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σχέδια Φάρου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Κατασκευαστικά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σχέδια Ανεμογεννήτριας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1839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616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Κατασκευαστικά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σχέδια Πηγαδιού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Κατασκευαστικά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σχέδια Αυτοκινήτου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775" y="5082336"/>
            <a:ext cx="1316491" cy="169872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87346" y="5067873"/>
            <a:ext cx="1337229" cy="177133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11680" y="7115606"/>
            <a:ext cx="1644650" cy="179958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61014" y="7274817"/>
            <a:ext cx="1554758" cy="1346631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117" y="782573"/>
            <a:ext cx="6149975" cy="2007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045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Κεφάλαιο</a:t>
            </a:r>
            <a:r>
              <a:rPr sz="1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1725" b="1" spc="-7" baseline="38647" dirty="0">
                <a:solidFill>
                  <a:srgbClr val="FF0000"/>
                </a:solidFill>
                <a:latin typeface="Times New Roman"/>
                <a:cs typeface="Times New Roman"/>
              </a:rPr>
              <a:t>ο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1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Τεχνικά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 Σχέδια</a:t>
            </a:r>
            <a:r>
              <a:rPr sz="1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και</a:t>
            </a:r>
            <a:r>
              <a:rPr sz="1800" b="1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Σκίτσα</a:t>
            </a:r>
            <a:r>
              <a:rPr sz="1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της</a:t>
            </a:r>
            <a:r>
              <a:rPr sz="1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Κατασκευής</a:t>
            </a:r>
            <a:endParaRPr sz="18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8100" marR="30480" algn="just">
              <a:lnSpc>
                <a:spcPct val="95900"/>
              </a:lnSpc>
              <a:spcBef>
                <a:spcPts val="1820"/>
              </a:spcBef>
            </a:pPr>
            <a:r>
              <a:rPr sz="1200" b="1" dirty="0">
                <a:latin typeface="Times New Roman"/>
                <a:cs typeface="Times New Roman"/>
              </a:rPr>
              <a:t>Τα Τεχνικά σχέδια </a:t>
            </a:r>
            <a:r>
              <a:rPr sz="1200" b="1" spc="-10" dirty="0">
                <a:latin typeface="Times New Roman"/>
                <a:cs typeface="Times New Roman"/>
              </a:rPr>
              <a:t>και </a:t>
            </a:r>
            <a:r>
              <a:rPr sz="1200" b="1" dirty="0">
                <a:latin typeface="Times New Roman"/>
                <a:cs typeface="Times New Roman"/>
              </a:rPr>
              <a:t>τα σκίτσα </a:t>
            </a:r>
            <a:r>
              <a:rPr sz="1200" b="1" spc="-5" dirty="0">
                <a:latin typeface="Times New Roman"/>
                <a:cs typeface="Times New Roman"/>
              </a:rPr>
              <a:t>που κάνατε </a:t>
            </a:r>
            <a:r>
              <a:rPr sz="1200" b="1" dirty="0">
                <a:latin typeface="Times New Roman"/>
                <a:cs typeface="Times New Roman"/>
              </a:rPr>
              <a:t>για την </a:t>
            </a:r>
            <a:r>
              <a:rPr sz="1200" b="1" spc="-5" dirty="0">
                <a:latin typeface="Times New Roman"/>
                <a:cs typeface="Times New Roman"/>
              </a:rPr>
              <a:t>κατασκευή σας. </a:t>
            </a:r>
            <a:r>
              <a:rPr sz="1200" b="1" dirty="0">
                <a:latin typeface="Times New Roman"/>
                <a:cs typeface="Times New Roman"/>
              </a:rPr>
              <a:t>Βοήθεια για τα σχέδια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μπορείτε</a:t>
            </a:r>
            <a:r>
              <a:rPr sz="1200" b="1" dirty="0">
                <a:latin typeface="Times New Roman"/>
                <a:cs typeface="Times New Roman"/>
              </a:rPr>
              <a:t> να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βρείτε</a:t>
            </a:r>
            <a:r>
              <a:rPr sz="1200" b="1" dirty="0">
                <a:latin typeface="Times New Roman"/>
                <a:cs typeface="Times New Roman"/>
              </a:rPr>
              <a:t> στο </a:t>
            </a:r>
            <a:r>
              <a:rPr sz="1200" b="1" spc="-5" dirty="0">
                <a:latin typeface="Times New Roman"/>
                <a:cs typeface="Times New Roman"/>
              </a:rPr>
              <a:t>Μάθημα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«7.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Σχέδια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η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Κατασκευή».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Αν</a:t>
            </a:r>
            <a:r>
              <a:rPr sz="1200" b="1" dirty="0">
                <a:latin typeface="Times New Roman"/>
                <a:cs typeface="Times New Roman"/>
              </a:rPr>
              <a:t> καταθέσετε</a:t>
            </a:r>
            <a:r>
              <a:rPr sz="1200" b="1" spc="30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την </a:t>
            </a:r>
            <a:r>
              <a:rPr sz="1200" b="1" spc="-5" dirty="0">
                <a:latin typeface="Times New Roman"/>
                <a:cs typeface="Times New Roman"/>
              </a:rPr>
              <a:t> εργασία σας </a:t>
            </a:r>
            <a:r>
              <a:rPr sz="1200" b="1" dirty="0">
                <a:latin typeface="Times New Roman"/>
                <a:cs typeface="Times New Roman"/>
              </a:rPr>
              <a:t>σε </a:t>
            </a:r>
            <a:r>
              <a:rPr sz="1200" b="1" spc="-5" dirty="0">
                <a:latin typeface="Times New Roman"/>
                <a:cs typeface="Times New Roman"/>
              </a:rPr>
              <a:t>ηλεκτρονική </a:t>
            </a:r>
            <a:r>
              <a:rPr sz="1200" b="1" spc="-10" dirty="0">
                <a:latin typeface="Times New Roman"/>
                <a:cs typeface="Times New Roman"/>
              </a:rPr>
              <a:t>μορφή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(Word </a:t>
            </a:r>
            <a:r>
              <a:rPr sz="1200" b="1" dirty="0">
                <a:latin typeface="Times New Roman"/>
                <a:cs typeface="Times New Roman"/>
              </a:rPr>
              <a:t>– </a:t>
            </a:r>
            <a:r>
              <a:rPr sz="1200" b="1" spc="-5" dirty="0">
                <a:latin typeface="Times New Roman"/>
                <a:cs typeface="Times New Roman"/>
              </a:rPr>
              <a:t>PowerPoint)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μπορείτε </a:t>
            </a:r>
            <a:r>
              <a:rPr sz="1200" b="1" dirty="0">
                <a:latin typeface="Times New Roman"/>
                <a:cs typeface="Times New Roman"/>
              </a:rPr>
              <a:t>να τα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εντάξετε σαν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φωτογραφίες.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Αν</a:t>
            </a:r>
            <a:r>
              <a:rPr sz="1200" b="1" dirty="0">
                <a:latin typeface="Times New Roman"/>
                <a:cs typeface="Times New Roman"/>
              </a:rPr>
              <a:t> είναι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χειρόγραφη</a:t>
            </a:r>
            <a:r>
              <a:rPr sz="1200" b="1" dirty="0">
                <a:latin typeface="Times New Roman"/>
                <a:cs typeface="Times New Roman"/>
              </a:rPr>
              <a:t> ή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καταθέσετε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εκτυπωμένη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τότε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να</a:t>
            </a:r>
            <a:r>
              <a:rPr sz="1200" b="1" spc="-5" dirty="0">
                <a:latin typeface="Times New Roman"/>
                <a:cs typeface="Times New Roman"/>
              </a:rPr>
              <a:t> εντάξετε</a:t>
            </a:r>
            <a:r>
              <a:rPr sz="1200" b="1" dirty="0">
                <a:latin typeface="Times New Roman"/>
                <a:cs typeface="Times New Roman"/>
              </a:rPr>
              <a:t> τα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πρωτότυπα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ή τις</a:t>
            </a:r>
            <a:r>
              <a:rPr sz="1200" b="1" spc="-5" dirty="0">
                <a:latin typeface="Times New Roman"/>
                <a:cs typeface="Times New Roman"/>
              </a:rPr>
              <a:t> φωτοτυπίες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τους.</a:t>
            </a:r>
            <a:endParaRPr sz="1200">
              <a:latin typeface="Times New Roman"/>
              <a:cs typeface="Times New Roman"/>
            </a:endParaRPr>
          </a:p>
          <a:p>
            <a:pPr marL="38100" marR="40005" algn="just">
              <a:lnSpc>
                <a:spcPct val="95100"/>
              </a:lnSpc>
              <a:spcBef>
                <a:spcPts val="610"/>
              </a:spcBef>
            </a:pP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Τα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Τεχνικά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σχέδια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αναπαριστούν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10" dirty="0">
                <a:solidFill>
                  <a:srgbClr val="C00000"/>
                </a:solidFill>
                <a:latin typeface="Times New Roman"/>
                <a:cs typeface="Times New Roman"/>
              </a:rPr>
              <a:t>το</a:t>
            </a:r>
            <a:r>
              <a:rPr sz="1200" b="1" spc="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αντικείμενο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πάντα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 υπό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κλίμακα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και</a:t>
            </a:r>
            <a:r>
              <a:rPr sz="1200" b="1" spc="3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αναγράφονται </a:t>
            </a:r>
            <a:r>
              <a:rPr sz="1200" b="1" spc="-2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πάντα </a:t>
            </a:r>
            <a:r>
              <a:rPr sz="12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οι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διαστάσεις.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Τα Σκίτσα είναι πιο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ελεύθερα, </a:t>
            </a:r>
            <a:r>
              <a:rPr sz="12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όχι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τόσο πιστά στην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κλίμακα </a:t>
            </a:r>
            <a:r>
              <a:rPr sz="12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και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μπορεί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 να</a:t>
            </a:r>
            <a:r>
              <a:rPr sz="12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μην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αναγράφονται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σε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αυτά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οι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διαστάσεις.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0097" y="2858135"/>
          <a:ext cx="6212840" cy="61715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/>
                <a:gridCol w="3107690"/>
              </a:tblGrid>
              <a:tr h="1793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marR="740410" algn="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Τεχνικά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σχέδια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τηλεφώνου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6669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Σκίτσο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Φάρου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150660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1874">
                <a:tc grid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Τεχνικά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σχέδια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Lap-Top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36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36537">
                <a:tc>
                  <a:txBody>
                    <a:bodyPr/>
                    <a:lstStyle/>
                    <a:p>
                      <a:pPr marR="7048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Τεχνικά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σχέδια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Ανεμόμυλου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Σκίτσο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Διπλάνου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450" y="2880360"/>
            <a:ext cx="2292977" cy="175183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38371" y="2889250"/>
            <a:ext cx="2399538" cy="173037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50264" y="5437210"/>
            <a:ext cx="2111960" cy="81893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104514" y="5027622"/>
            <a:ext cx="1938074" cy="122865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56200" y="5028825"/>
            <a:ext cx="1670640" cy="122741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50264" y="6675119"/>
            <a:ext cx="2999740" cy="209740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000246" y="6737857"/>
            <a:ext cx="2867659" cy="1971293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44930" y="3304540"/>
            <a:ext cx="4240530" cy="4446905"/>
            <a:chOff x="1344930" y="3304540"/>
            <a:chExt cx="4240530" cy="4446905"/>
          </a:xfrm>
        </p:grpSpPr>
        <p:sp>
          <p:nvSpPr>
            <p:cNvPr id="3" name="object 3"/>
            <p:cNvSpPr/>
            <p:nvPr/>
          </p:nvSpPr>
          <p:spPr>
            <a:xfrm>
              <a:off x="2269744" y="4151503"/>
              <a:ext cx="3309620" cy="2832100"/>
            </a:xfrm>
            <a:custGeom>
              <a:avLst/>
              <a:gdLst/>
              <a:ahLst/>
              <a:cxnLst/>
              <a:rect l="l" t="t" r="r" b="b"/>
              <a:pathLst>
                <a:path w="3309620" h="2832100">
                  <a:moveTo>
                    <a:pt x="2390775" y="527304"/>
                  </a:moveTo>
                  <a:lnTo>
                    <a:pt x="2390775" y="2831846"/>
                  </a:lnTo>
                  <a:lnTo>
                    <a:pt x="3132709" y="2831846"/>
                  </a:lnTo>
                </a:path>
                <a:path w="3309620" h="2832100">
                  <a:moveTo>
                    <a:pt x="2390775" y="527304"/>
                  </a:moveTo>
                  <a:lnTo>
                    <a:pt x="2390775" y="2330196"/>
                  </a:lnTo>
                  <a:lnTo>
                    <a:pt x="3132709" y="2330196"/>
                  </a:lnTo>
                </a:path>
                <a:path w="3309620" h="2832100">
                  <a:moveTo>
                    <a:pt x="2390775" y="527304"/>
                  </a:moveTo>
                  <a:lnTo>
                    <a:pt x="2390775" y="1831721"/>
                  </a:lnTo>
                  <a:lnTo>
                    <a:pt x="3132709" y="1831721"/>
                  </a:lnTo>
                </a:path>
                <a:path w="3309620" h="2832100">
                  <a:moveTo>
                    <a:pt x="2390775" y="527304"/>
                  </a:moveTo>
                  <a:lnTo>
                    <a:pt x="2390775" y="1330325"/>
                  </a:lnTo>
                  <a:lnTo>
                    <a:pt x="3132709" y="1330325"/>
                  </a:lnTo>
                </a:path>
                <a:path w="3309620" h="2832100">
                  <a:moveTo>
                    <a:pt x="2390775" y="527304"/>
                  </a:moveTo>
                  <a:lnTo>
                    <a:pt x="2390775" y="834644"/>
                  </a:lnTo>
                  <a:lnTo>
                    <a:pt x="3132709" y="834644"/>
                  </a:lnTo>
                </a:path>
                <a:path w="3309620" h="2832100">
                  <a:moveTo>
                    <a:pt x="1756409" y="0"/>
                  </a:moveTo>
                  <a:lnTo>
                    <a:pt x="1756409" y="98679"/>
                  </a:lnTo>
                  <a:lnTo>
                    <a:pt x="3309239" y="98679"/>
                  </a:lnTo>
                  <a:lnTo>
                    <a:pt x="3309239" y="172466"/>
                  </a:lnTo>
                </a:path>
                <a:path w="3309620" h="2832100">
                  <a:moveTo>
                    <a:pt x="1756409" y="0"/>
                  </a:moveTo>
                  <a:lnTo>
                    <a:pt x="1756409" y="99568"/>
                  </a:lnTo>
                  <a:lnTo>
                    <a:pt x="0" y="99568"/>
                  </a:lnTo>
                  <a:lnTo>
                    <a:pt x="0" y="173355"/>
                  </a:lnTo>
                </a:path>
              </a:pathLst>
            </a:custGeom>
            <a:ln w="12700">
              <a:solidFill>
                <a:srgbClr val="496B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026153" y="3661537"/>
              <a:ext cx="0" cy="139065"/>
            </a:xfrm>
            <a:custGeom>
              <a:avLst/>
              <a:gdLst/>
              <a:ahLst/>
              <a:cxnLst/>
              <a:rect l="l" t="t" r="r" b="b"/>
              <a:pathLst>
                <a:path h="139064">
                  <a:moveTo>
                    <a:pt x="0" y="0"/>
                  </a:moveTo>
                  <a:lnTo>
                    <a:pt x="0" y="138937"/>
                  </a:lnTo>
                </a:path>
              </a:pathLst>
            </a:custGeom>
            <a:ln w="12700">
              <a:solidFill>
                <a:srgbClr val="405D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26740" y="3304540"/>
              <a:ext cx="1800860" cy="36321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26740" y="3794760"/>
              <a:ext cx="1800860" cy="36322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351280" y="4675886"/>
              <a:ext cx="920115" cy="3069590"/>
            </a:xfrm>
            <a:custGeom>
              <a:avLst/>
              <a:gdLst/>
              <a:ahLst/>
              <a:cxnLst/>
              <a:rect l="l" t="t" r="r" b="b"/>
              <a:pathLst>
                <a:path w="920114" h="3069590">
                  <a:moveTo>
                    <a:pt x="0" y="0"/>
                  </a:moveTo>
                  <a:lnTo>
                    <a:pt x="0" y="3069082"/>
                  </a:lnTo>
                  <a:lnTo>
                    <a:pt x="894333" y="3069082"/>
                  </a:lnTo>
                </a:path>
                <a:path w="920114" h="3069590">
                  <a:moveTo>
                    <a:pt x="0" y="0"/>
                  </a:moveTo>
                  <a:lnTo>
                    <a:pt x="0" y="2477389"/>
                  </a:lnTo>
                  <a:lnTo>
                    <a:pt x="916686" y="2477389"/>
                  </a:lnTo>
                </a:path>
                <a:path w="920114" h="3069590">
                  <a:moveTo>
                    <a:pt x="0" y="0"/>
                  </a:moveTo>
                  <a:lnTo>
                    <a:pt x="0" y="1971675"/>
                  </a:lnTo>
                  <a:lnTo>
                    <a:pt x="919988" y="1971675"/>
                  </a:lnTo>
                </a:path>
                <a:path w="920114" h="3069590">
                  <a:moveTo>
                    <a:pt x="0" y="0"/>
                  </a:moveTo>
                  <a:lnTo>
                    <a:pt x="0" y="1473835"/>
                  </a:lnTo>
                  <a:lnTo>
                    <a:pt x="918209" y="1473835"/>
                  </a:lnTo>
                </a:path>
                <a:path w="920114" h="3069590">
                  <a:moveTo>
                    <a:pt x="0" y="0"/>
                  </a:moveTo>
                  <a:lnTo>
                    <a:pt x="0" y="990091"/>
                  </a:lnTo>
                  <a:lnTo>
                    <a:pt x="918209" y="990091"/>
                  </a:lnTo>
                </a:path>
                <a:path w="920114" h="3069590">
                  <a:moveTo>
                    <a:pt x="0" y="0"/>
                  </a:moveTo>
                  <a:lnTo>
                    <a:pt x="0" y="406400"/>
                  </a:lnTo>
                  <a:lnTo>
                    <a:pt x="918209" y="406400"/>
                  </a:lnTo>
                </a:path>
              </a:pathLst>
            </a:custGeom>
            <a:ln w="12700">
              <a:solidFill>
                <a:srgbClr val="496B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62317" y="782573"/>
            <a:ext cx="6249670" cy="3310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Κεφάλαιο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6ο:</a:t>
            </a:r>
            <a:r>
              <a:rPr sz="1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Διαδικασία</a:t>
            </a:r>
            <a:endParaRPr sz="18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A.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Διάγραμμα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Ροής</a:t>
            </a:r>
            <a:endParaRPr sz="1400">
              <a:latin typeface="Times New Roman"/>
              <a:cs typeface="Times New Roman"/>
            </a:endParaRPr>
          </a:p>
          <a:p>
            <a:pPr marL="88900" marR="78740" algn="just">
              <a:lnSpc>
                <a:spcPct val="95900"/>
              </a:lnSpc>
              <a:spcBef>
                <a:spcPts val="1085"/>
              </a:spcBef>
            </a:pPr>
            <a:r>
              <a:rPr sz="1200" b="1" dirty="0">
                <a:latin typeface="Times New Roman"/>
                <a:cs typeface="Times New Roman"/>
              </a:rPr>
              <a:t>Τα </a:t>
            </a:r>
            <a:r>
              <a:rPr sz="1200" b="1" spc="-5" dirty="0">
                <a:latin typeface="Times New Roman"/>
                <a:cs typeface="Times New Roman"/>
              </a:rPr>
              <a:t>βήματα </a:t>
            </a:r>
            <a:r>
              <a:rPr sz="1200" b="1" dirty="0">
                <a:latin typeface="Times New Roman"/>
                <a:cs typeface="Times New Roman"/>
              </a:rPr>
              <a:t>της </a:t>
            </a:r>
            <a:r>
              <a:rPr sz="1200" b="1" spc="-5" dirty="0">
                <a:latin typeface="Times New Roman"/>
                <a:cs typeface="Times New Roman"/>
              </a:rPr>
              <a:t>εργασίας </a:t>
            </a:r>
            <a:r>
              <a:rPr sz="1200" b="1" dirty="0">
                <a:latin typeface="Times New Roman"/>
                <a:cs typeface="Times New Roman"/>
              </a:rPr>
              <a:t>σε </a:t>
            </a:r>
            <a:r>
              <a:rPr sz="1200" b="1" spc="-10" dirty="0">
                <a:latin typeface="Times New Roman"/>
                <a:cs typeface="Times New Roman"/>
              </a:rPr>
              <a:t>μορφή </a:t>
            </a:r>
            <a:r>
              <a:rPr sz="1200" b="1" spc="-5" dirty="0">
                <a:latin typeface="Times New Roman"/>
                <a:cs typeface="Times New Roman"/>
              </a:rPr>
              <a:t>διαγράμματος ροής. </a:t>
            </a:r>
            <a:r>
              <a:rPr sz="1200" b="1" dirty="0">
                <a:latin typeface="Times New Roman"/>
                <a:cs typeface="Times New Roman"/>
              </a:rPr>
              <a:t>Στο Διάγραμμα </a:t>
            </a:r>
            <a:r>
              <a:rPr sz="1200" b="1" spc="-5" dirty="0">
                <a:latin typeface="Times New Roman"/>
                <a:cs typeface="Times New Roman"/>
              </a:rPr>
              <a:t>θα αναφέρετε </a:t>
            </a:r>
            <a:r>
              <a:rPr sz="1200" b="1" dirty="0">
                <a:latin typeface="Times New Roman"/>
                <a:cs typeface="Times New Roman"/>
              </a:rPr>
              <a:t>τα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βήματα</a:t>
            </a:r>
            <a:r>
              <a:rPr sz="1200" b="1" dirty="0">
                <a:latin typeface="Times New Roman"/>
                <a:cs typeface="Times New Roman"/>
              </a:rPr>
              <a:t> της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εργασίας</a:t>
            </a:r>
            <a:r>
              <a:rPr sz="1200" b="1" dirty="0">
                <a:latin typeface="Times New Roman"/>
                <a:cs typeface="Times New Roman"/>
              </a:rPr>
              <a:t> με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ακολουθία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που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κάνατε.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Μπορεί</a:t>
            </a:r>
            <a:r>
              <a:rPr sz="1200" b="1" dirty="0">
                <a:latin typeface="Times New Roman"/>
                <a:cs typeface="Times New Roman"/>
              </a:rPr>
              <a:t> να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διαφέρει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από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το 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παράδειγμα που </a:t>
            </a:r>
            <a:r>
              <a:rPr sz="1200" b="1" dirty="0">
                <a:latin typeface="Times New Roman"/>
                <a:cs typeface="Times New Roman"/>
              </a:rPr>
              <a:t>παρατίθετε </a:t>
            </a:r>
            <a:r>
              <a:rPr sz="1200" b="1" spc="-5" dirty="0">
                <a:latin typeface="Times New Roman"/>
                <a:cs typeface="Times New Roman"/>
              </a:rPr>
              <a:t>παρακάτω. Δηλαδή </a:t>
            </a:r>
            <a:r>
              <a:rPr sz="1200" b="1" dirty="0">
                <a:latin typeface="Times New Roman"/>
                <a:cs typeface="Times New Roman"/>
              </a:rPr>
              <a:t>να </a:t>
            </a:r>
            <a:r>
              <a:rPr sz="1200" b="1" spc="-5" dirty="0">
                <a:latin typeface="Times New Roman"/>
                <a:cs typeface="Times New Roman"/>
              </a:rPr>
              <a:t>ακολουθήσατε άλλη σειρά.</a:t>
            </a:r>
            <a:r>
              <a:rPr sz="1200" b="1" dirty="0">
                <a:latin typeface="Times New Roman"/>
                <a:cs typeface="Times New Roman"/>
              </a:rPr>
              <a:t> Π.χ. </a:t>
            </a:r>
            <a:r>
              <a:rPr sz="1200" b="1" spc="10" dirty="0">
                <a:latin typeface="Times New Roman"/>
                <a:cs typeface="Times New Roman"/>
              </a:rPr>
              <a:t>να 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γράψατε πρώτα </a:t>
            </a:r>
            <a:r>
              <a:rPr sz="1200" b="1" spc="10" dirty="0">
                <a:latin typeface="Times New Roman"/>
                <a:cs typeface="Times New Roman"/>
              </a:rPr>
              <a:t>το </a:t>
            </a:r>
            <a:r>
              <a:rPr sz="1200" b="1" dirty="0">
                <a:latin typeface="Times New Roman"/>
                <a:cs typeface="Times New Roman"/>
              </a:rPr>
              <a:t>3</a:t>
            </a:r>
            <a:r>
              <a:rPr sz="1200" b="1" baseline="38194" dirty="0">
                <a:latin typeface="Times New Roman"/>
                <a:cs typeface="Times New Roman"/>
              </a:rPr>
              <a:t>ο </a:t>
            </a:r>
            <a:r>
              <a:rPr sz="1200" b="1" spc="-5" dirty="0">
                <a:latin typeface="Times New Roman"/>
                <a:cs typeface="Times New Roman"/>
              </a:rPr>
              <a:t>Κεφάλαιο </a:t>
            </a:r>
            <a:r>
              <a:rPr sz="1200" b="1" spc="-10" dirty="0">
                <a:latin typeface="Times New Roman"/>
                <a:cs typeface="Times New Roman"/>
              </a:rPr>
              <a:t>και </a:t>
            </a:r>
            <a:r>
              <a:rPr sz="1200" b="1" dirty="0">
                <a:latin typeface="Times New Roman"/>
                <a:cs typeface="Times New Roman"/>
              </a:rPr>
              <a:t>μετά το </a:t>
            </a:r>
            <a:r>
              <a:rPr sz="1200" b="1" spc="5" dirty="0">
                <a:latin typeface="Times New Roman"/>
                <a:cs typeface="Times New Roman"/>
              </a:rPr>
              <a:t>1</a:t>
            </a:r>
            <a:r>
              <a:rPr sz="1200" b="1" spc="7" baseline="38194" dirty="0">
                <a:latin typeface="Times New Roman"/>
                <a:cs typeface="Times New Roman"/>
              </a:rPr>
              <a:t>ο </a:t>
            </a:r>
            <a:r>
              <a:rPr sz="1200" b="1" dirty="0">
                <a:latin typeface="Times New Roman"/>
                <a:cs typeface="Times New Roman"/>
              </a:rPr>
              <a:t>και το </a:t>
            </a:r>
            <a:r>
              <a:rPr sz="1200" b="1" spc="-10" dirty="0">
                <a:latin typeface="Times New Roman"/>
                <a:cs typeface="Times New Roman"/>
              </a:rPr>
              <a:t>2</a:t>
            </a:r>
            <a:r>
              <a:rPr sz="1200" b="1" spc="-15" baseline="38194" dirty="0">
                <a:latin typeface="Times New Roman"/>
                <a:cs typeface="Times New Roman"/>
              </a:rPr>
              <a:t>ο</a:t>
            </a:r>
            <a:r>
              <a:rPr sz="1200" b="1" spc="-10" dirty="0">
                <a:latin typeface="Times New Roman"/>
                <a:cs typeface="Times New Roman"/>
              </a:rPr>
              <a:t>. </a:t>
            </a:r>
            <a:r>
              <a:rPr sz="1200" b="1" dirty="0">
                <a:latin typeface="Times New Roman"/>
                <a:cs typeface="Times New Roman"/>
              </a:rPr>
              <a:t>Θα </a:t>
            </a:r>
            <a:r>
              <a:rPr sz="1200" b="1" spc="-5" dirty="0">
                <a:latin typeface="Times New Roman"/>
                <a:cs typeface="Times New Roman"/>
              </a:rPr>
              <a:t>συμπληρώσετε </a:t>
            </a:r>
            <a:r>
              <a:rPr sz="1200" b="1" dirty="0">
                <a:latin typeface="Times New Roman"/>
                <a:cs typeface="Times New Roman"/>
              </a:rPr>
              <a:t>το </a:t>
            </a:r>
            <a:r>
              <a:rPr sz="1200" b="1" spc="-5" dirty="0">
                <a:latin typeface="Times New Roman"/>
                <a:cs typeface="Times New Roman"/>
              </a:rPr>
              <a:t>Διάγραμμα </a:t>
            </a:r>
            <a:r>
              <a:rPr sz="1200" b="1" dirty="0">
                <a:latin typeface="Times New Roman"/>
                <a:cs typeface="Times New Roman"/>
              </a:rPr>
              <a:t>με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 σειρά </a:t>
            </a:r>
            <a:r>
              <a:rPr sz="1200" b="1" spc="-10" dirty="0">
                <a:latin typeface="Times New Roman"/>
                <a:cs typeface="Times New Roman"/>
              </a:rPr>
              <a:t>που </a:t>
            </a:r>
            <a:r>
              <a:rPr sz="1200" b="1" dirty="0">
                <a:latin typeface="Times New Roman"/>
                <a:cs typeface="Times New Roman"/>
              </a:rPr>
              <a:t>εσείς </a:t>
            </a:r>
            <a:r>
              <a:rPr sz="1200" b="1" spc="-5" dirty="0">
                <a:latin typeface="Times New Roman"/>
                <a:cs typeface="Times New Roman"/>
              </a:rPr>
              <a:t>κάνατε </a:t>
            </a:r>
            <a:r>
              <a:rPr sz="1200" b="1" dirty="0">
                <a:latin typeface="Times New Roman"/>
                <a:cs typeface="Times New Roman"/>
              </a:rPr>
              <a:t>την </a:t>
            </a:r>
            <a:r>
              <a:rPr sz="1200" b="1" spc="-5" dirty="0">
                <a:latin typeface="Times New Roman"/>
                <a:cs typeface="Times New Roman"/>
              </a:rPr>
              <a:t>εργασία. Αν δεν </a:t>
            </a:r>
            <a:r>
              <a:rPr sz="1200" b="1" dirty="0">
                <a:latin typeface="Times New Roman"/>
                <a:cs typeface="Times New Roman"/>
              </a:rPr>
              <a:t>μπορείτε να το </a:t>
            </a:r>
            <a:r>
              <a:rPr sz="1200" b="1" spc="-5" dirty="0">
                <a:latin typeface="Times New Roman"/>
                <a:cs typeface="Times New Roman"/>
              </a:rPr>
              <a:t>κάνετε </a:t>
            </a:r>
            <a:r>
              <a:rPr sz="1200" b="1" dirty="0">
                <a:latin typeface="Times New Roman"/>
                <a:cs typeface="Times New Roman"/>
              </a:rPr>
              <a:t>σε </a:t>
            </a:r>
            <a:r>
              <a:rPr sz="1200" b="1" spc="-10" dirty="0">
                <a:latin typeface="Times New Roman"/>
                <a:cs typeface="Times New Roman"/>
              </a:rPr>
              <a:t>περιβάλλον </a:t>
            </a:r>
            <a:r>
              <a:rPr sz="1200" b="1" dirty="0">
                <a:latin typeface="Times New Roman"/>
                <a:cs typeface="Times New Roman"/>
              </a:rPr>
              <a:t>Word ή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PowerPoint μπορείτε </a:t>
            </a:r>
            <a:r>
              <a:rPr sz="1200" b="1" dirty="0">
                <a:latin typeface="Times New Roman"/>
                <a:cs typeface="Times New Roman"/>
              </a:rPr>
              <a:t>να το κάνετε </a:t>
            </a:r>
            <a:r>
              <a:rPr sz="1200" b="1" spc="-5" dirty="0">
                <a:latin typeface="Times New Roman"/>
                <a:cs typeface="Times New Roman"/>
              </a:rPr>
              <a:t>χειρόγραφα </a:t>
            </a:r>
            <a:r>
              <a:rPr sz="1200" b="1" dirty="0">
                <a:latin typeface="Times New Roman"/>
                <a:cs typeface="Times New Roman"/>
              </a:rPr>
              <a:t>σε μια σελίδα </a:t>
            </a:r>
            <a:r>
              <a:rPr sz="1200" b="1" spc="-5" dirty="0">
                <a:latin typeface="Times New Roman"/>
                <a:cs typeface="Times New Roman"/>
              </a:rPr>
              <a:t>Α4 </a:t>
            </a:r>
            <a:r>
              <a:rPr sz="1200" b="1" dirty="0">
                <a:latin typeface="Times New Roman"/>
                <a:cs typeface="Times New Roman"/>
              </a:rPr>
              <a:t>και να </a:t>
            </a:r>
            <a:r>
              <a:rPr sz="1200" b="1" spc="10" dirty="0">
                <a:latin typeface="Times New Roman"/>
                <a:cs typeface="Times New Roman"/>
              </a:rPr>
              <a:t>το </a:t>
            </a:r>
            <a:r>
              <a:rPr sz="1200" b="1" spc="-5" dirty="0">
                <a:latin typeface="Times New Roman"/>
                <a:cs typeface="Times New Roman"/>
              </a:rPr>
              <a:t>επισυνάψετε </a:t>
            </a:r>
            <a:r>
              <a:rPr sz="1200" b="1" dirty="0">
                <a:latin typeface="Times New Roman"/>
                <a:cs typeface="Times New Roman"/>
              </a:rPr>
              <a:t>στην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εργασία σας σαν φωτογραφία. </a:t>
            </a:r>
            <a:r>
              <a:rPr sz="1200" b="1" spc="5" dirty="0">
                <a:latin typeface="Times New Roman"/>
                <a:cs typeface="Times New Roman"/>
              </a:rPr>
              <a:t>Το </a:t>
            </a:r>
            <a:r>
              <a:rPr sz="1200" b="1" spc="-5" dirty="0">
                <a:latin typeface="Times New Roman"/>
                <a:cs typeface="Times New Roman"/>
              </a:rPr>
              <a:t>διάγραμμα </a:t>
            </a:r>
            <a:r>
              <a:rPr sz="1200" b="1" spc="5" dirty="0">
                <a:latin typeface="Times New Roman"/>
                <a:cs typeface="Times New Roman"/>
              </a:rPr>
              <a:t>ροής </a:t>
            </a:r>
            <a:r>
              <a:rPr sz="1200" b="1" spc="-5" dirty="0">
                <a:latin typeface="Times New Roman"/>
                <a:cs typeface="Times New Roman"/>
              </a:rPr>
              <a:t>μπορεί </a:t>
            </a:r>
            <a:r>
              <a:rPr sz="1200" b="1" dirty="0">
                <a:latin typeface="Times New Roman"/>
                <a:cs typeface="Times New Roman"/>
              </a:rPr>
              <a:t>να έχει την </a:t>
            </a:r>
            <a:r>
              <a:rPr sz="1200" b="1" spc="-10" dirty="0">
                <a:latin typeface="Times New Roman"/>
                <a:cs typeface="Times New Roman"/>
              </a:rPr>
              <a:t>παρακάτω μορφή </a:t>
            </a:r>
            <a:r>
              <a:rPr sz="1200" b="1" dirty="0">
                <a:latin typeface="Times New Roman"/>
                <a:cs typeface="Times New Roman"/>
              </a:rPr>
              <a:t>ή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κάποια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άλλη</a:t>
            </a:r>
            <a:r>
              <a:rPr sz="1200" b="1" dirty="0">
                <a:latin typeface="Times New Roman"/>
                <a:cs typeface="Times New Roman"/>
              </a:rPr>
              <a:t> της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επιλογής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σας:</a:t>
            </a:r>
            <a:endParaRPr sz="1200">
              <a:latin typeface="Times New Roman"/>
              <a:cs typeface="Times New Roman"/>
            </a:endParaRPr>
          </a:p>
          <a:p>
            <a:pPr marL="2461895" marR="2178050" algn="ctr">
              <a:lnSpc>
                <a:spcPct val="201100"/>
              </a:lnSpc>
              <a:spcBef>
                <a:spcPts val="15"/>
              </a:spcBef>
            </a:pPr>
            <a:r>
              <a:rPr sz="1600" b="1" spc="-5" dirty="0">
                <a:latin typeface="Times New Roman"/>
                <a:cs typeface="Times New Roman"/>
              </a:rPr>
              <a:t>Επιλογή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Ενότητας </a:t>
            </a:r>
            <a:r>
              <a:rPr sz="1600" b="1" spc="-38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Επιλογή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Θέματος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5060" y="4318000"/>
            <a:ext cx="2308860" cy="36322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374775" y="4363720"/>
            <a:ext cx="17875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Συλλογή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Πληροφοριών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63139" y="4815840"/>
            <a:ext cx="1623060" cy="53340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280285" y="4885309"/>
            <a:ext cx="1588135" cy="36639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57505" marR="5080" indent="-345440">
              <a:lnSpc>
                <a:spcPts val="1240"/>
              </a:lnSpc>
              <a:spcBef>
                <a:spcPts val="305"/>
              </a:spcBef>
            </a:pPr>
            <a:r>
              <a:rPr sz="1200" spc="-10" dirty="0">
                <a:latin typeface="Times New Roman"/>
                <a:cs typeface="Times New Roman"/>
              </a:rPr>
              <a:t>Οργάνωση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Πληροφοριών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ανά </a:t>
            </a:r>
            <a:r>
              <a:rPr sz="1200" spc="-10" dirty="0">
                <a:latin typeface="Times New Roman"/>
                <a:cs typeface="Times New Roman"/>
              </a:rPr>
              <a:t>Κεφάλαιο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63139" y="5483859"/>
            <a:ext cx="1625600" cy="36322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394966" y="5468873"/>
            <a:ext cx="1358900" cy="36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Συγγραφή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</a:t>
            </a:r>
            <a:r>
              <a:rPr sz="1200" spc="-7" baseline="24305" dirty="0">
                <a:latin typeface="Times New Roman"/>
                <a:cs typeface="Times New Roman"/>
              </a:rPr>
              <a:t>ου</a:t>
            </a:r>
            <a:r>
              <a:rPr sz="1200" spc="150" baseline="2430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και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2</a:t>
            </a:r>
            <a:r>
              <a:rPr sz="1200" spc="-22" baseline="24305" dirty="0">
                <a:latin typeface="Times New Roman"/>
                <a:cs typeface="Times New Roman"/>
              </a:rPr>
              <a:t>ου</a:t>
            </a:r>
            <a:endParaRPr sz="1200" baseline="24305">
              <a:latin typeface="Times New Roman"/>
              <a:cs typeface="Times New Roman"/>
            </a:endParaRPr>
          </a:p>
          <a:p>
            <a:pPr marL="4445" algn="ctr">
              <a:lnSpc>
                <a:spcPts val="1340"/>
              </a:lnSpc>
            </a:pPr>
            <a:r>
              <a:rPr sz="1200" spc="-10" dirty="0">
                <a:latin typeface="Times New Roman"/>
                <a:cs typeface="Times New Roman"/>
              </a:rPr>
              <a:t>Κεφαλαίου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63139" y="5969000"/>
            <a:ext cx="1625600" cy="363220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394966" y="5953125"/>
            <a:ext cx="1358900" cy="3657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39725" marR="30480" indent="-302260">
              <a:lnSpc>
                <a:spcPts val="1240"/>
              </a:lnSpc>
              <a:spcBef>
                <a:spcPts val="305"/>
              </a:spcBef>
            </a:pPr>
            <a:r>
              <a:rPr sz="1200" dirty="0">
                <a:latin typeface="Times New Roman"/>
                <a:cs typeface="Times New Roman"/>
              </a:rPr>
              <a:t>Συγγραφή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3</a:t>
            </a:r>
            <a:r>
              <a:rPr sz="1200" spc="-7" baseline="24305" dirty="0">
                <a:latin typeface="Times New Roman"/>
                <a:cs typeface="Times New Roman"/>
              </a:rPr>
              <a:t>ου</a:t>
            </a:r>
            <a:r>
              <a:rPr sz="1200" spc="142" baseline="2430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και 4</a:t>
            </a:r>
            <a:r>
              <a:rPr sz="1200" spc="-22" baseline="24305" dirty="0">
                <a:latin typeface="Times New Roman"/>
                <a:cs typeface="Times New Roman"/>
              </a:rPr>
              <a:t>ου </a:t>
            </a:r>
            <a:r>
              <a:rPr sz="1200" spc="-277" baseline="243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Κεφαλαίου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65679" y="6466840"/>
            <a:ext cx="1623059" cy="363220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2371470" y="6450965"/>
            <a:ext cx="1413510" cy="3657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65125" marR="5080" indent="-353060">
              <a:lnSpc>
                <a:spcPts val="1240"/>
              </a:lnSpc>
              <a:spcBef>
                <a:spcPts val="305"/>
              </a:spcBef>
            </a:pPr>
            <a:r>
              <a:rPr sz="1200" dirty="0">
                <a:latin typeface="Times New Roman"/>
                <a:cs typeface="Times New Roman"/>
              </a:rPr>
              <a:t>Συγγραφή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5ου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και </a:t>
            </a:r>
            <a:r>
              <a:rPr sz="1200" dirty="0">
                <a:latin typeface="Times New Roman"/>
                <a:cs typeface="Times New Roman"/>
              </a:rPr>
              <a:t>6ου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Κεφαλαίου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60600" y="6921500"/>
            <a:ext cx="1625600" cy="464819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2329814" y="6956806"/>
            <a:ext cx="1490980" cy="3657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375920">
              <a:lnSpc>
                <a:spcPts val="1240"/>
              </a:lnSpc>
              <a:spcBef>
                <a:spcPts val="305"/>
              </a:spcBef>
            </a:pPr>
            <a:r>
              <a:rPr sz="1200" spc="-15" dirty="0">
                <a:latin typeface="Times New Roman"/>
                <a:cs typeface="Times New Roman"/>
              </a:rPr>
              <a:t>Καταγραφή </a:t>
            </a:r>
            <a:r>
              <a:rPr sz="1200" spc="-10" dirty="0">
                <a:latin typeface="Times New Roman"/>
                <a:cs typeface="Times New Roman"/>
              </a:rPr>
              <a:t> Βιβλιογραφικών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Πηγών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1" name="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40279" y="7564119"/>
            <a:ext cx="1623059" cy="363219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2345435" y="7548562"/>
            <a:ext cx="1412240" cy="36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4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Ολοκλήρωση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Γραπτής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340"/>
              </a:lnSpc>
            </a:pPr>
            <a:r>
              <a:rPr sz="1200" spc="-5" dirty="0">
                <a:latin typeface="Times New Roman"/>
                <a:cs typeface="Times New Roman"/>
              </a:rPr>
              <a:t>Εργασίας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24679" y="4318000"/>
            <a:ext cx="2308860" cy="37337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4756403" y="4272915"/>
            <a:ext cx="1645920" cy="42418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510540" marR="5080" indent="-498475">
              <a:lnSpc>
                <a:spcPts val="1460"/>
              </a:lnSpc>
              <a:spcBef>
                <a:spcPts val="330"/>
              </a:spcBef>
            </a:pPr>
            <a:r>
              <a:rPr sz="1400" b="1" dirty="0">
                <a:latin typeface="Times New Roman"/>
                <a:cs typeface="Times New Roman"/>
              </a:rPr>
              <a:t>Δ</a:t>
            </a:r>
            <a:r>
              <a:rPr sz="1400" b="1" spc="5" dirty="0">
                <a:latin typeface="Times New Roman"/>
                <a:cs typeface="Times New Roman"/>
              </a:rPr>
              <a:t>η</a:t>
            </a:r>
            <a:r>
              <a:rPr sz="1400" b="1" dirty="0">
                <a:latin typeface="Times New Roman"/>
                <a:cs typeface="Times New Roman"/>
              </a:rPr>
              <a:t>μιο</a:t>
            </a:r>
            <a:r>
              <a:rPr sz="1400" b="1" spc="-10" dirty="0">
                <a:latin typeface="Times New Roman"/>
                <a:cs typeface="Times New Roman"/>
              </a:rPr>
              <a:t>υρ</a:t>
            </a:r>
            <a:r>
              <a:rPr sz="1400" b="1" dirty="0">
                <a:latin typeface="Times New Roman"/>
                <a:cs typeface="Times New Roman"/>
              </a:rPr>
              <a:t>γία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14" dirty="0">
                <a:latin typeface="Times New Roman"/>
                <a:cs typeface="Times New Roman"/>
              </a:rPr>
              <a:t>Τ</a:t>
            </a:r>
            <a:r>
              <a:rPr sz="1400" b="1" spc="-5" dirty="0">
                <a:latin typeface="Times New Roman"/>
                <a:cs typeface="Times New Roman"/>
              </a:rPr>
              <a:t>εχ</a:t>
            </a:r>
            <a:r>
              <a:rPr sz="1400" b="1" spc="-10" dirty="0">
                <a:latin typeface="Times New Roman"/>
                <a:cs typeface="Times New Roman"/>
              </a:rPr>
              <a:t>ν</a:t>
            </a:r>
            <a:r>
              <a:rPr sz="1400" b="1" dirty="0">
                <a:latin typeface="Times New Roman"/>
                <a:cs typeface="Times New Roman"/>
              </a:rPr>
              <a:t>ι</a:t>
            </a:r>
            <a:r>
              <a:rPr sz="1400" b="1" spc="-40" dirty="0">
                <a:latin typeface="Times New Roman"/>
                <a:cs typeface="Times New Roman"/>
              </a:rPr>
              <a:t>κ</a:t>
            </a:r>
            <a:r>
              <a:rPr sz="1400" b="1" spc="-25" dirty="0">
                <a:latin typeface="Times New Roman"/>
                <a:cs typeface="Times New Roman"/>
              </a:rPr>
              <a:t>ώ</a:t>
            </a:r>
            <a:r>
              <a:rPr sz="1400" b="1" dirty="0">
                <a:latin typeface="Times New Roman"/>
                <a:cs typeface="Times New Roman"/>
              </a:rPr>
              <a:t>ν  </a:t>
            </a:r>
            <a:r>
              <a:rPr sz="1400" b="1" spc="-10" dirty="0">
                <a:latin typeface="Times New Roman"/>
                <a:cs typeface="Times New Roman"/>
              </a:rPr>
              <a:t>Σχεδίων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25" name="object 2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94959" y="4803140"/>
            <a:ext cx="1338580" cy="365760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5551804" y="4867909"/>
            <a:ext cx="10293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latin typeface="Times New Roman"/>
                <a:cs typeface="Times New Roman"/>
              </a:rPr>
              <a:t>Ε</a:t>
            </a:r>
            <a:r>
              <a:rPr sz="1200" spc="-10" dirty="0">
                <a:latin typeface="Times New Roman"/>
                <a:cs typeface="Times New Roman"/>
              </a:rPr>
              <a:t>π</a:t>
            </a:r>
            <a:r>
              <a:rPr sz="1200" spc="-5" dirty="0">
                <a:latin typeface="Times New Roman"/>
                <a:cs typeface="Times New Roman"/>
              </a:rPr>
              <a:t>ιλ</a:t>
            </a:r>
            <a:r>
              <a:rPr sz="1200" dirty="0">
                <a:latin typeface="Times New Roman"/>
                <a:cs typeface="Times New Roman"/>
              </a:rPr>
              <a:t>ο</a:t>
            </a:r>
            <a:r>
              <a:rPr sz="1200" spc="5" dirty="0">
                <a:latin typeface="Times New Roman"/>
                <a:cs typeface="Times New Roman"/>
              </a:rPr>
              <a:t>γ</a:t>
            </a:r>
            <a:r>
              <a:rPr sz="1200" dirty="0">
                <a:latin typeface="Times New Roman"/>
                <a:cs typeface="Times New Roman"/>
              </a:rPr>
              <a:t>ή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Υ</a:t>
            </a:r>
            <a:r>
              <a:rPr sz="1200" spc="-25" dirty="0">
                <a:latin typeface="Times New Roman"/>
                <a:cs typeface="Times New Roman"/>
              </a:rPr>
              <a:t>λ</a:t>
            </a:r>
            <a:r>
              <a:rPr sz="1200" spc="-5" dirty="0">
                <a:latin typeface="Times New Roman"/>
                <a:cs typeface="Times New Roman"/>
              </a:rPr>
              <a:t>ι</a:t>
            </a:r>
            <a:r>
              <a:rPr sz="1200" spc="-30" dirty="0">
                <a:latin typeface="Times New Roman"/>
                <a:cs typeface="Times New Roman"/>
              </a:rPr>
              <a:t>κ</a:t>
            </a:r>
            <a:r>
              <a:rPr sz="1200" spc="-10" dirty="0">
                <a:latin typeface="Times New Roman"/>
                <a:cs typeface="Times New Roman"/>
              </a:rPr>
              <a:t>ώ</a:t>
            </a:r>
            <a:r>
              <a:rPr sz="1200" dirty="0">
                <a:latin typeface="Times New Roman"/>
                <a:cs typeface="Times New Roman"/>
              </a:rPr>
              <a:t>ν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7" name="object 2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394959" y="5300979"/>
            <a:ext cx="1338580" cy="363220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5429503" y="5363845"/>
            <a:ext cx="12731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0" dirty="0">
                <a:latin typeface="Times New Roman"/>
                <a:cs typeface="Times New Roman"/>
              </a:rPr>
              <a:t>Π</a:t>
            </a:r>
            <a:r>
              <a:rPr sz="1200" dirty="0">
                <a:latin typeface="Times New Roman"/>
                <a:cs typeface="Times New Roman"/>
              </a:rPr>
              <a:t>ροερ</a:t>
            </a:r>
            <a:r>
              <a:rPr sz="1200" spc="5" dirty="0">
                <a:latin typeface="Times New Roman"/>
                <a:cs typeface="Times New Roman"/>
              </a:rPr>
              <a:t>γ</a:t>
            </a:r>
            <a:r>
              <a:rPr sz="1200" spc="-10" dirty="0">
                <a:latin typeface="Times New Roman"/>
                <a:cs typeface="Times New Roman"/>
              </a:rPr>
              <a:t>ασ</a:t>
            </a:r>
            <a:r>
              <a:rPr sz="1200" spc="-5" dirty="0">
                <a:latin typeface="Times New Roman"/>
                <a:cs typeface="Times New Roman"/>
              </a:rPr>
              <a:t>ί</a:t>
            </a:r>
            <a:r>
              <a:rPr sz="1200" dirty="0">
                <a:latin typeface="Times New Roman"/>
                <a:cs typeface="Times New Roman"/>
              </a:rPr>
              <a:t>α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Υ</a:t>
            </a:r>
            <a:r>
              <a:rPr sz="1200" spc="-25" dirty="0">
                <a:latin typeface="Times New Roman"/>
                <a:cs typeface="Times New Roman"/>
              </a:rPr>
              <a:t>λ</a:t>
            </a:r>
            <a:r>
              <a:rPr sz="1200" spc="-5" dirty="0">
                <a:latin typeface="Times New Roman"/>
                <a:cs typeface="Times New Roman"/>
              </a:rPr>
              <a:t>ι</a:t>
            </a:r>
            <a:r>
              <a:rPr sz="1200" spc="-30" dirty="0">
                <a:latin typeface="Times New Roman"/>
                <a:cs typeface="Times New Roman"/>
              </a:rPr>
              <a:t>κ</a:t>
            </a:r>
            <a:r>
              <a:rPr sz="1200" spc="-10" dirty="0">
                <a:latin typeface="Times New Roman"/>
                <a:cs typeface="Times New Roman"/>
              </a:rPr>
              <a:t>ώ</a:t>
            </a:r>
            <a:r>
              <a:rPr sz="1200" dirty="0">
                <a:latin typeface="Times New Roman"/>
                <a:cs typeface="Times New Roman"/>
              </a:rPr>
              <a:t>ν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9" name="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394959" y="5801359"/>
            <a:ext cx="1338580" cy="363220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5406644" y="5865240"/>
            <a:ext cx="13252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Κατασκευή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Μακέτας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31" name="object 3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394959" y="6299200"/>
            <a:ext cx="1338580" cy="363220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5640704" y="6363970"/>
            <a:ext cx="8534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Φωτογραφίες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33" name="object 3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394959" y="6802119"/>
            <a:ext cx="1338580" cy="363220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5643245" y="6786880"/>
            <a:ext cx="849630" cy="3657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46685" marR="5080" indent="-134620">
              <a:lnSpc>
                <a:spcPts val="1240"/>
              </a:lnSpc>
              <a:spcBef>
                <a:spcPts val="305"/>
              </a:spcBef>
            </a:pPr>
            <a:r>
              <a:rPr sz="1200" spc="-5" dirty="0">
                <a:latin typeface="Times New Roman"/>
                <a:cs typeface="Times New Roman"/>
              </a:rPr>
              <a:t>Ο</a:t>
            </a:r>
            <a:r>
              <a:rPr sz="1200" dirty="0">
                <a:latin typeface="Times New Roman"/>
                <a:cs typeface="Times New Roman"/>
              </a:rPr>
              <a:t>λοκ</a:t>
            </a:r>
            <a:r>
              <a:rPr sz="1200" spc="-20" dirty="0">
                <a:latin typeface="Times New Roman"/>
                <a:cs typeface="Times New Roman"/>
              </a:rPr>
              <a:t>λ</a:t>
            </a:r>
            <a:r>
              <a:rPr sz="1200" spc="-5" dirty="0">
                <a:latin typeface="Times New Roman"/>
                <a:cs typeface="Times New Roman"/>
              </a:rPr>
              <a:t>ή</a:t>
            </a:r>
            <a:r>
              <a:rPr sz="1200" dirty="0">
                <a:latin typeface="Times New Roman"/>
                <a:cs typeface="Times New Roman"/>
              </a:rPr>
              <a:t>ρ</a:t>
            </a:r>
            <a:r>
              <a:rPr sz="1200" spc="-10" dirty="0">
                <a:latin typeface="Times New Roman"/>
                <a:cs typeface="Times New Roman"/>
              </a:rPr>
              <a:t>ω</a:t>
            </a:r>
            <a:r>
              <a:rPr sz="1200" spc="-5" dirty="0">
                <a:latin typeface="Times New Roman"/>
                <a:cs typeface="Times New Roman"/>
              </a:rPr>
              <a:t>σ</a:t>
            </a:r>
            <a:r>
              <a:rPr sz="1200" dirty="0">
                <a:latin typeface="Times New Roman"/>
                <a:cs typeface="Times New Roman"/>
              </a:rPr>
              <a:t>η  </a:t>
            </a:r>
            <a:r>
              <a:rPr sz="1200" spc="-5" dirty="0">
                <a:latin typeface="Times New Roman"/>
                <a:cs typeface="Times New Roman"/>
              </a:rPr>
              <a:t>Μακέτας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4577" y="785241"/>
            <a:ext cx="15563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B.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Χρονοδιάγραμμα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8677" y="1356741"/>
          <a:ext cx="6123296" cy="6178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5935"/>
                <a:gridCol w="271780"/>
                <a:gridCol w="271780"/>
                <a:gridCol w="271780"/>
                <a:gridCol w="271780"/>
                <a:gridCol w="274319"/>
                <a:gridCol w="271780"/>
                <a:gridCol w="272414"/>
                <a:gridCol w="271779"/>
                <a:gridCol w="271779"/>
                <a:gridCol w="274320"/>
                <a:gridCol w="271779"/>
                <a:gridCol w="271779"/>
                <a:gridCol w="271779"/>
                <a:gridCol w="272414"/>
                <a:gridCol w="274320"/>
                <a:gridCol w="271779"/>
              </a:tblGrid>
              <a:tr h="281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ΦΕΒΡΟΥΑΡΙΟΣ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6355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ΜΑΡΤΙΟΣ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ΑΠΡΙΛΙΟΣ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2321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ΜΑΪΟΣ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422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ΕΠΙΛΟΓΗ</a:t>
                      </a:r>
                      <a:r>
                        <a:rPr sz="1100" b="1" spc="-3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ΘΕΜΑΤΟΣ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ΣΥΛΛΟΓΗ</a:t>
                      </a:r>
                      <a:r>
                        <a:rPr sz="1100" b="1" spc="-2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ΠΛΗΡΟΦΟΡΙΩΝ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95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2844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ΤΕΧΝΙΚΑ</a:t>
                      </a:r>
                      <a:r>
                        <a:rPr sz="1100" b="1" spc="-5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ΣΧΕΔΙΑ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95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434721">
                <a:tc>
                  <a:txBody>
                    <a:bodyPr/>
                    <a:lstStyle/>
                    <a:p>
                      <a:pPr marL="654050" marR="127635" indent="-521334">
                        <a:lnSpc>
                          <a:spcPct val="101699"/>
                        </a:lnSpc>
                        <a:spcBef>
                          <a:spcPts val="285"/>
                        </a:spcBef>
                      </a:pP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ΕΠΙΛΟΓΗ και ΠΡΟΕΡΓΑΣΙΑ </a:t>
                      </a:r>
                      <a:r>
                        <a:rPr sz="1100" b="1" spc="-23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ΥΛΙΚΩΝ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2844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ΚΑΤΑΣΚΕΥΗ</a:t>
                      </a:r>
                      <a:r>
                        <a:rPr sz="1100" b="1" spc="-3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ΜΑΚΕΤΑΣ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436753">
                <a:tc>
                  <a:txBody>
                    <a:bodyPr/>
                    <a:lstStyle/>
                    <a:p>
                      <a:pPr marL="613410" marR="290195" indent="-315595">
                        <a:lnSpc>
                          <a:spcPct val="101499"/>
                        </a:lnSpc>
                        <a:spcBef>
                          <a:spcPts val="310"/>
                        </a:spcBef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Σ</a:t>
                      </a:r>
                      <a:r>
                        <a:rPr sz="1100" b="1" spc="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Υ</a:t>
                      </a:r>
                      <a:r>
                        <a:rPr sz="1100" b="1" spc="-1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Γ</a:t>
                      </a:r>
                      <a:r>
                        <a:rPr sz="1100" b="1" spc="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Γ</a:t>
                      </a:r>
                      <a:r>
                        <a:rPr sz="1100" b="1" spc="-1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ΡΑ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Φ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Η</a:t>
                      </a:r>
                      <a:r>
                        <a:rPr sz="1100" b="1" spc="-1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Γ</a:t>
                      </a:r>
                      <a:r>
                        <a:rPr sz="1100" b="1" spc="-1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ΡΑ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Π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Τ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ΗΣ 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ΕΡΓΑΣΙΑΣ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480440">
                <a:tc>
                  <a:txBody>
                    <a:bodyPr/>
                    <a:lstStyle/>
                    <a:p>
                      <a:pPr marL="534035">
                        <a:lnSpc>
                          <a:spcPts val="650"/>
                        </a:lnSpc>
                        <a:spcBef>
                          <a:spcPts val="190"/>
                        </a:spcBef>
                      </a:pPr>
                      <a:r>
                        <a:rPr sz="7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 marL="463550">
                        <a:lnSpc>
                          <a:spcPts val="1130"/>
                        </a:lnSpc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18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ΚΕΦΑΛΑΙΟ: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657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ΤΕΧΝΟΛΟΓΙΚΗ</a:t>
                      </a:r>
                      <a:r>
                        <a:rPr sz="1100" b="1" spc="-3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ΕΝΟΤΗΤΑ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247015">
                        <a:lnSpc>
                          <a:spcPts val="650"/>
                        </a:lnSpc>
                        <a:spcBef>
                          <a:spcPts val="190"/>
                        </a:spcBef>
                      </a:pPr>
                      <a:r>
                        <a:rPr sz="7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 marL="175895">
                        <a:lnSpc>
                          <a:spcPts val="1130"/>
                        </a:lnSpc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21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ΚΕΦΑΛΑΙΟ:</a:t>
                      </a:r>
                      <a:r>
                        <a:rPr sz="1100" b="1" spc="-2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ΙΣΤΟΡΙΚΗ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ΕΞΕΛΙΞΗ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480059">
                <a:tc>
                  <a:txBody>
                    <a:bodyPr/>
                    <a:lstStyle/>
                    <a:p>
                      <a:pPr marL="534035">
                        <a:lnSpc>
                          <a:spcPts val="650"/>
                        </a:lnSpc>
                        <a:spcBef>
                          <a:spcPts val="190"/>
                        </a:spcBef>
                      </a:pPr>
                      <a:r>
                        <a:rPr sz="7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 marL="463550">
                        <a:lnSpc>
                          <a:spcPts val="1130"/>
                        </a:lnSpc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40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ΚΕΦΑΛΑΙΟ: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48309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ΧΡΗΣΙΜΟΤΗΤΑ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650494">
                <a:tc>
                  <a:txBody>
                    <a:bodyPr/>
                    <a:lstStyle/>
                    <a:p>
                      <a:pPr marL="267335">
                        <a:lnSpc>
                          <a:spcPts val="650"/>
                        </a:lnSpc>
                        <a:spcBef>
                          <a:spcPts val="190"/>
                        </a:spcBef>
                      </a:pPr>
                      <a:r>
                        <a:rPr sz="7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 marL="196215">
                        <a:lnSpc>
                          <a:spcPts val="1130"/>
                        </a:lnSpc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19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ΚΕΦΑΛΑΙΟ:</a:t>
                      </a:r>
                      <a:r>
                        <a:rPr sz="1100" b="1" spc="-2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ΘΕΩΡΙΕΣ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6910" marR="257810" indent="-412115">
                        <a:lnSpc>
                          <a:spcPct val="101499"/>
                        </a:lnSpc>
                        <a:spcBef>
                          <a:spcPts val="20"/>
                        </a:spcBef>
                      </a:pP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και</a:t>
                      </a:r>
                      <a:r>
                        <a:rPr sz="1100" b="1" spc="-5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ΚΑΤΑΣΚΕΥΑΣΤΙΚΑ </a:t>
                      </a:r>
                      <a:r>
                        <a:rPr sz="1100" b="1" spc="-23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ΣΧΕΔΙΑ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480186">
                <a:tc>
                  <a:txBody>
                    <a:bodyPr/>
                    <a:lstStyle/>
                    <a:p>
                      <a:pPr marL="264795">
                        <a:lnSpc>
                          <a:spcPts val="650"/>
                        </a:lnSpc>
                        <a:spcBef>
                          <a:spcPts val="190"/>
                        </a:spcBef>
                      </a:pPr>
                      <a:r>
                        <a:rPr sz="7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 marL="193675">
                        <a:lnSpc>
                          <a:spcPts val="1130"/>
                        </a:lnSpc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204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ΚΕΦΑΛΑΙΟ:</a:t>
                      </a:r>
                      <a:r>
                        <a:rPr sz="1100" b="1" spc="-2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ΤΕΧΝΙΚΑ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69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ΣΧΕΔΙΑ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2847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050" b="1" baseline="39682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r>
                        <a:rPr sz="1050" b="1" spc="240" baseline="39682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ΚΕΦΑΛΑΙΟ:</a:t>
                      </a:r>
                      <a:r>
                        <a:rPr sz="1100" b="1" spc="-2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ΔΙΑΔΙΚΑΣΙΑ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95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436880">
                <a:tc>
                  <a:txBody>
                    <a:bodyPr/>
                    <a:lstStyle/>
                    <a:p>
                      <a:pPr marL="448309" marR="441959" indent="4445">
                        <a:lnSpc>
                          <a:spcPct val="103000"/>
                        </a:lnSpc>
                        <a:spcBef>
                          <a:spcPts val="270"/>
                        </a:spcBef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050" b="1" baseline="39682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r>
                        <a:rPr sz="1050" b="1" spc="165" baseline="39682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ΚΕΦΑΛΑΙΟ: </a:t>
                      </a:r>
                      <a:r>
                        <a:rPr sz="1100" b="1" spc="-23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Φ</a:t>
                      </a:r>
                      <a:r>
                        <a:rPr sz="1100" b="1" spc="-1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Ω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ΤΟ</a:t>
                      </a:r>
                      <a:r>
                        <a:rPr sz="1100" b="1" spc="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Γ</a:t>
                      </a:r>
                      <a:r>
                        <a:rPr sz="1100" b="1" spc="-1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ΡΑ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Φ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ΙΕΣ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  <a:tr h="436880">
                <a:tc>
                  <a:txBody>
                    <a:bodyPr/>
                    <a:lstStyle/>
                    <a:p>
                      <a:pPr marL="452755" marR="445770">
                        <a:lnSpc>
                          <a:spcPct val="101499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050" b="1" baseline="39682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r>
                        <a:rPr sz="1050" b="1" spc="157" baseline="39682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ΚΕΦΑΛΑΙΟ: </a:t>
                      </a:r>
                      <a:r>
                        <a:rPr sz="1100" b="1" spc="-23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Β</a:t>
                      </a:r>
                      <a:r>
                        <a:rPr sz="1100" b="1" spc="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Ι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Β</a:t>
                      </a:r>
                      <a:r>
                        <a:rPr sz="1100" b="1" spc="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ΛΙ</a:t>
                      </a:r>
                      <a:r>
                        <a:rPr sz="1100" b="1" spc="-2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Ο</a:t>
                      </a:r>
                      <a:r>
                        <a:rPr sz="1100" b="1" spc="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Γ</a:t>
                      </a:r>
                      <a:r>
                        <a:rPr sz="1100" b="1" spc="-10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ΡΑ</a:t>
                      </a:r>
                      <a:r>
                        <a:rPr sz="1100" b="1" spc="-5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Φ</a:t>
                      </a:r>
                      <a:r>
                        <a:rPr sz="1100" b="1" dirty="0">
                          <a:solidFill>
                            <a:srgbClr val="3D0000"/>
                          </a:solidFill>
                          <a:latin typeface="Calibri"/>
                          <a:cs typeface="Calibri"/>
                        </a:rPr>
                        <a:t>ΙΑ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D5DF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  <a:solidFill>
                      <a:srgbClr val="F0F4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38517" y="7698485"/>
            <a:ext cx="6094730" cy="5588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just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Χρωματίζετε</a:t>
            </a:r>
            <a:r>
              <a:rPr sz="1200" b="1" dirty="0">
                <a:latin typeface="Times New Roman"/>
                <a:cs typeface="Times New Roman"/>
              </a:rPr>
              <a:t> 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κουτάκι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του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πίνακα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που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συσχετίζει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Στάδιο</a:t>
            </a:r>
            <a:r>
              <a:rPr sz="1200" b="1" dirty="0">
                <a:latin typeface="Times New Roman"/>
                <a:cs typeface="Times New Roman"/>
              </a:rPr>
              <a:t> της</a:t>
            </a:r>
            <a:r>
              <a:rPr sz="1200" b="1" spc="30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εργασίας</a:t>
            </a:r>
            <a:r>
              <a:rPr sz="1200" b="1" spc="30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(αριστερή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κάθετη στήλη) </a:t>
            </a:r>
            <a:r>
              <a:rPr sz="1200" b="1" dirty="0">
                <a:latin typeface="Times New Roman"/>
                <a:cs typeface="Times New Roman"/>
              </a:rPr>
              <a:t>με </a:t>
            </a:r>
            <a:r>
              <a:rPr sz="1200" b="1" spc="-10" dirty="0">
                <a:latin typeface="Times New Roman"/>
                <a:cs typeface="Times New Roman"/>
              </a:rPr>
              <a:t>τον</a:t>
            </a:r>
            <a:r>
              <a:rPr sz="1200" b="1" spc="-5" dirty="0">
                <a:latin typeface="Times New Roman"/>
                <a:cs typeface="Times New Roman"/>
              </a:rPr>
              <a:t> Χρόνο (οριζόντια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γραμμή). Καταγράφετε</a:t>
            </a:r>
            <a:r>
              <a:rPr sz="1200" b="1" dirty="0">
                <a:latin typeface="Times New Roman"/>
                <a:cs typeface="Times New Roman"/>
              </a:rPr>
              <a:t> η </a:t>
            </a:r>
            <a:r>
              <a:rPr sz="1200" b="1" spc="-5" dirty="0">
                <a:latin typeface="Times New Roman"/>
                <a:cs typeface="Times New Roman"/>
              </a:rPr>
              <a:t>έναρξη </a:t>
            </a:r>
            <a:r>
              <a:rPr sz="1200" b="1" spc="-10" dirty="0">
                <a:latin typeface="Times New Roman"/>
                <a:cs typeface="Times New Roman"/>
              </a:rPr>
              <a:t>του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κάθε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σταδίου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dirty="0">
                <a:latin typeface="Times New Roman"/>
                <a:cs typeface="Times New Roman"/>
              </a:rPr>
              <a:t> 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χρόνος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που </a:t>
            </a:r>
            <a:r>
              <a:rPr sz="1200" b="1" dirty="0">
                <a:latin typeface="Times New Roman"/>
                <a:cs typeface="Times New Roman"/>
              </a:rPr>
              <a:t>χρειάστηκε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έως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και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-5" dirty="0">
                <a:latin typeface="Times New Roman"/>
                <a:cs typeface="Times New Roman"/>
              </a:rPr>
              <a:t> ολοκλήρωση</a:t>
            </a:r>
            <a:r>
              <a:rPr sz="1200" b="1" dirty="0">
                <a:latin typeface="Times New Roman"/>
                <a:cs typeface="Times New Roman"/>
              </a:rPr>
              <a:t> του.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0100" y="8521572"/>
            <a:ext cx="6162675" cy="262890"/>
          </a:xfrm>
          <a:prstGeom prst="rect">
            <a:avLst/>
          </a:prstGeom>
          <a:solidFill>
            <a:srgbClr val="3D585C"/>
          </a:solidFill>
          <a:ln w="9525">
            <a:solidFill>
              <a:srgbClr val="52777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2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Πρόσθετες</a:t>
            </a:r>
            <a:r>
              <a:rPr sz="1200" b="1" spc="-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πληροφορίες </a:t>
            </a:r>
            <a:r>
              <a:rPr sz="1200" b="1" dirty="0">
                <a:solidFill>
                  <a:srgbClr val="FFFFCC"/>
                </a:solidFill>
                <a:latin typeface="Times New Roman"/>
                <a:cs typeface="Times New Roman"/>
              </a:rPr>
              <a:t>στο</a:t>
            </a:r>
            <a:r>
              <a:rPr sz="1200" b="1" spc="-2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μάθημα</a:t>
            </a:r>
            <a:r>
              <a:rPr sz="1200" b="1" spc="6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200" b="1" spc="5" dirty="0">
                <a:solidFill>
                  <a:srgbClr val="FFFFCC"/>
                </a:solidFill>
                <a:latin typeface="Times New Roman"/>
                <a:cs typeface="Times New Roman"/>
              </a:rPr>
              <a:t>«7. </a:t>
            </a:r>
            <a:r>
              <a:rPr sz="1200" b="1" spc="-55" dirty="0">
                <a:solidFill>
                  <a:srgbClr val="FFFFCC"/>
                </a:solidFill>
                <a:latin typeface="Times New Roman"/>
                <a:cs typeface="Times New Roman"/>
              </a:rPr>
              <a:t>Τα</a:t>
            </a:r>
            <a:r>
              <a:rPr sz="12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 Σχέδια</a:t>
            </a:r>
            <a:r>
              <a:rPr sz="1200" b="1" spc="-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200" b="1" spc="-20" dirty="0">
                <a:solidFill>
                  <a:srgbClr val="FFFFCC"/>
                </a:solidFill>
                <a:latin typeface="Times New Roman"/>
                <a:cs typeface="Times New Roman"/>
              </a:rPr>
              <a:t>και</a:t>
            </a:r>
            <a:r>
              <a:rPr sz="1200" b="1" spc="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CC"/>
                </a:solidFill>
                <a:latin typeface="Times New Roman"/>
                <a:cs typeface="Times New Roman"/>
              </a:rPr>
              <a:t>η</a:t>
            </a:r>
            <a:r>
              <a:rPr sz="1200" b="1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Κατασκευή»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pPr marL="38100">
                <a:lnSpc>
                  <a:spcPts val="1410"/>
                </a:lnSpc>
              </a:pPr>
              <a:t>9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838517" y="785241"/>
            <a:ext cx="6095365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>
              <a:lnSpc>
                <a:spcPct val="100000"/>
              </a:lnSpc>
              <a:spcBef>
                <a:spcPts val="100"/>
              </a:spcBef>
              <a:tabLst>
                <a:tab pos="487045" algn="l"/>
              </a:tabLst>
            </a:pPr>
            <a:r>
              <a:rPr sz="1400" b="1" dirty="0">
                <a:latin typeface="Times New Roman"/>
                <a:cs typeface="Times New Roman"/>
              </a:rPr>
              <a:t>Γ.	</a:t>
            </a:r>
            <a:r>
              <a:rPr sz="1400" b="1" spc="-5" dirty="0">
                <a:latin typeface="Times New Roman"/>
                <a:cs typeface="Times New Roman"/>
              </a:rPr>
              <a:t>Κατάλογος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υλικών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&amp;</a:t>
            </a:r>
            <a:r>
              <a:rPr sz="1400" b="1" spc="-10" dirty="0">
                <a:latin typeface="Times New Roman"/>
                <a:cs typeface="Times New Roman"/>
              </a:rPr>
              <a:t> εργαλείων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  <a:spcBef>
                <a:spcPts val="1115"/>
              </a:spcBef>
            </a:pPr>
            <a:r>
              <a:rPr sz="1200" b="1" spc="-5" dirty="0">
                <a:latin typeface="Times New Roman"/>
                <a:cs typeface="Times New Roman"/>
              </a:rPr>
              <a:t>Συμπληρώνετε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τον</a:t>
            </a:r>
            <a:r>
              <a:rPr sz="1200" b="1" spc="-5" dirty="0">
                <a:latin typeface="Times New Roman"/>
                <a:cs typeface="Times New Roman"/>
              </a:rPr>
              <a:t> πίνακα</a:t>
            </a:r>
            <a:r>
              <a:rPr sz="1200" b="1" dirty="0">
                <a:latin typeface="Times New Roman"/>
                <a:cs typeface="Times New Roman"/>
              </a:rPr>
              <a:t> με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υλικά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που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χρειαστήκατε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τα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εργαλεία</a:t>
            </a:r>
            <a:r>
              <a:rPr sz="1200" b="1" spc="5" dirty="0">
                <a:latin typeface="Times New Roman"/>
                <a:cs typeface="Times New Roman"/>
              </a:rPr>
              <a:t> που 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χρησιμοποιήσατε.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Καταγράφετε</a:t>
            </a:r>
            <a:r>
              <a:rPr sz="1200" b="1" dirty="0">
                <a:latin typeface="Times New Roman"/>
                <a:cs typeface="Times New Roman"/>
              </a:rPr>
              <a:t> 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κόστος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των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υλικών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spc="-5" dirty="0">
                <a:latin typeface="Times New Roman"/>
                <a:cs typeface="Times New Roman"/>
              </a:rPr>
              <a:t> των</a:t>
            </a:r>
            <a:r>
              <a:rPr sz="1200" b="1" dirty="0">
                <a:latin typeface="Times New Roman"/>
                <a:cs typeface="Times New Roman"/>
              </a:rPr>
              <a:t> εργαλείων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που</a:t>
            </a:r>
            <a:r>
              <a:rPr sz="1200" b="1" spc="-5" dirty="0">
                <a:latin typeface="Times New Roman"/>
                <a:cs typeface="Times New Roman"/>
              </a:rPr>
              <a:t> πιθανόν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αγοράσατε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γιατί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δεν</a:t>
            </a:r>
            <a:r>
              <a:rPr sz="1200" b="1" dirty="0">
                <a:latin typeface="Times New Roman"/>
                <a:cs typeface="Times New Roman"/>
              </a:rPr>
              <a:t> τα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είχατε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στο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σπίτι.</a:t>
            </a:r>
            <a:r>
              <a:rPr sz="1200" b="1" dirty="0">
                <a:latin typeface="Times New Roman"/>
                <a:cs typeface="Times New Roman"/>
              </a:rPr>
              <a:t> Ένα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παράδειγμα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είναι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παρακάτω: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8677" y="1854835"/>
          <a:ext cx="6035040" cy="2784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1210"/>
                <a:gridCol w="2703830"/>
              </a:tblGrid>
              <a:tr h="162559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Κατάλογος</a:t>
                      </a:r>
                      <a:r>
                        <a:rPr sz="11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Υλικών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Κόστος</a:t>
                      </a:r>
                      <a:r>
                        <a:rPr sz="11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Αγοράς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69215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Χαρτόκουτα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Μπαταρίες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69215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Καλώδια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2559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Καλαμάκια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πλαστικά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69215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Κύλινδροι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από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χαρτόνι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2941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Κόλλες κανσόν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έγχρωμες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69215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Κόλλα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υγρή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UHU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Ξυλόκολλα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Atlacoll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69215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Σιλικόνη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2559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Μπογιές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2433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Κατάλογος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Εργαλείων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5480">
                <a:tc>
                  <a:txBody>
                    <a:bodyPr/>
                    <a:lstStyle/>
                    <a:p>
                      <a:pPr marL="69215">
                        <a:lnSpc>
                          <a:spcPts val="120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Γεωμετρικά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όργανα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2559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Πιστόλι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σιλικόνης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69215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Κοπίδια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Ψαλίδια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Πινέλα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18857" y="5112003"/>
            <a:ext cx="32613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4800" algn="l"/>
              </a:tabLst>
            </a:pPr>
            <a:r>
              <a:rPr sz="1400" b="1" dirty="0">
                <a:latin typeface="Times New Roman"/>
                <a:cs typeface="Times New Roman"/>
              </a:rPr>
              <a:t>Δ.	</a:t>
            </a:r>
            <a:r>
              <a:rPr sz="1400" b="1" spc="-5" dirty="0">
                <a:latin typeface="Times New Roman"/>
                <a:cs typeface="Times New Roman"/>
              </a:rPr>
              <a:t>Χρονοδιάγραμμα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κατασκευής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μακέτας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48677" y="5477764"/>
          <a:ext cx="6034399" cy="2825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1075"/>
                <a:gridCol w="472439"/>
                <a:gridCol w="472439"/>
                <a:gridCol w="473075"/>
                <a:gridCol w="472439"/>
                <a:gridCol w="472439"/>
                <a:gridCol w="472439"/>
                <a:gridCol w="473075"/>
                <a:gridCol w="474979"/>
              </a:tblGrid>
              <a:tr h="29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 gridSpan="8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ΕΒΔΟΜΑΔΕΣ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9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314833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ΤΕΧΝΙΚΑ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ΣΧΕΔΙΑ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317881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ΕΠΙΛΟΓΗ</a:t>
                      </a:r>
                      <a:r>
                        <a:rPr sz="11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ΥΛΙΚΩΝ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31495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ΕΠΙΛΟΓΗ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ΕΡΓΑΛΕΙΩΝ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ΚΟΨΙΜΟ</a:t>
                      </a:r>
                      <a:r>
                        <a:rPr sz="11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ΥΛΙΚΩΝ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ΚΑΤΑΣΚΕΥΗ</a:t>
                      </a:r>
                      <a:r>
                        <a:rPr sz="11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ΕΞΑΡΤΗΜΑΤΩΝ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5692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ΣΥΝΑΡΜΟΛΟΓΗΣΗ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ΒΑΨΙΜΟ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ΤΕΛΙΚΟ</a:t>
                      </a:r>
                      <a:r>
                        <a:rPr sz="11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ΦΙΝΙΡΙΣΜΑ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E7E7E"/>
                      </a:solidFill>
                      <a:prstDash val="solid"/>
                    </a:lnL>
                    <a:lnR w="3175">
                      <a:solidFill>
                        <a:srgbClr val="7E7E7E"/>
                      </a:solidFill>
                      <a:prstDash val="solid"/>
                    </a:lnR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838517" y="8356345"/>
            <a:ext cx="6093460" cy="55943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algn="just">
              <a:lnSpc>
                <a:spcPct val="95900"/>
              </a:lnSpc>
              <a:spcBef>
                <a:spcPts val="160"/>
              </a:spcBef>
            </a:pPr>
            <a:r>
              <a:rPr sz="1200" b="1" spc="-5" dirty="0">
                <a:latin typeface="Times New Roman"/>
                <a:cs typeface="Times New Roman"/>
              </a:rPr>
              <a:t>Χρωματίζετε</a:t>
            </a:r>
            <a:r>
              <a:rPr sz="1200" b="1" dirty="0">
                <a:latin typeface="Times New Roman"/>
                <a:cs typeface="Times New Roman"/>
              </a:rPr>
              <a:t> 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κουτάκι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του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πίνακα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που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συσχετίζει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το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Στάδιο</a:t>
            </a:r>
            <a:r>
              <a:rPr sz="1200" b="1" dirty="0">
                <a:latin typeface="Times New Roman"/>
                <a:cs typeface="Times New Roman"/>
              </a:rPr>
              <a:t> της</a:t>
            </a:r>
            <a:r>
              <a:rPr sz="1200" b="1" spc="30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εργασίας</a:t>
            </a:r>
            <a:r>
              <a:rPr sz="1200" b="1" spc="30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(αριστερή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κάθετη στήλη) </a:t>
            </a:r>
            <a:r>
              <a:rPr sz="1200" b="1" dirty="0">
                <a:latin typeface="Times New Roman"/>
                <a:cs typeface="Times New Roman"/>
              </a:rPr>
              <a:t>με </a:t>
            </a:r>
            <a:r>
              <a:rPr sz="1200" b="1" spc="-10" dirty="0">
                <a:latin typeface="Times New Roman"/>
                <a:cs typeface="Times New Roman"/>
              </a:rPr>
              <a:t>τον</a:t>
            </a:r>
            <a:r>
              <a:rPr sz="1200" b="1" spc="-5" dirty="0">
                <a:latin typeface="Times New Roman"/>
                <a:cs typeface="Times New Roman"/>
              </a:rPr>
              <a:t> Χρόνο (οριζόντια γραμμή). Καταγράφετε</a:t>
            </a:r>
            <a:r>
              <a:rPr sz="1200" b="1" dirty="0">
                <a:latin typeface="Times New Roman"/>
                <a:cs typeface="Times New Roman"/>
              </a:rPr>
              <a:t> η </a:t>
            </a:r>
            <a:r>
              <a:rPr sz="1200" b="1" spc="-5" dirty="0">
                <a:latin typeface="Times New Roman"/>
                <a:cs typeface="Times New Roman"/>
              </a:rPr>
              <a:t>έναρξη </a:t>
            </a:r>
            <a:r>
              <a:rPr sz="1200" b="1" spc="-10" dirty="0">
                <a:latin typeface="Times New Roman"/>
                <a:cs typeface="Times New Roman"/>
              </a:rPr>
              <a:t>του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κάθε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σταδίου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και</a:t>
            </a:r>
            <a:r>
              <a:rPr sz="1200" b="1" dirty="0">
                <a:latin typeface="Times New Roman"/>
                <a:cs typeface="Times New Roman"/>
              </a:rPr>
              <a:t> ο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χρόνος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που </a:t>
            </a:r>
            <a:r>
              <a:rPr sz="1200" b="1" dirty="0">
                <a:latin typeface="Times New Roman"/>
                <a:cs typeface="Times New Roman"/>
              </a:rPr>
              <a:t>χρειάστηκε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έως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και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την</a:t>
            </a:r>
            <a:r>
              <a:rPr sz="1200" b="1" spc="-5" dirty="0">
                <a:latin typeface="Times New Roman"/>
                <a:cs typeface="Times New Roman"/>
              </a:rPr>
              <a:t> ολοκλήρωση</a:t>
            </a:r>
            <a:r>
              <a:rPr sz="1200" b="1" dirty="0">
                <a:latin typeface="Times New Roman"/>
                <a:cs typeface="Times New Roman"/>
              </a:rPr>
              <a:t> του.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0404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1541</Words>
  <Application>Microsoft Office PowerPoint</Application>
  <PresentationFormat>Προσαρμογή</PresentationFormat>
  <Paragraphs>225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Office Theme</vt:lpstr>
      <vt:lpstr>Το όνομα του τεχνολογικού επιτεύγματος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όνομα του τεχνολογικού επιτεύγματος</dc:title>
  <dc:creator>MyPc</dc:creator>
  <cp:lastModifiedBy>Ευαγγέλου Αποστολία</cp:lastModifiedBy>
  <cp:revision>3</cp:revision>
  <dcterms:created xsi:type="dcterms:W3CDTF">2023-10-28T15:21:08Z</dcterms:created>
  <dcterms:modified xsi:type="dcterms:W3CDTF">2024-04-15T05:36:19Z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2021-12-20T00:00:00Z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2023-10-28T00:00:00Z</vt:filetime>
  </property>
</Properties>
</file>